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Trebuchet MS" panose="020B0603020202020204" pitchFamily="34" charset="0"/>
      <p:regular r:id="rId27"/>
      <p:bold r:id="rId28"/>
      <p:italic r:id="rId29"/>
      <p:boldItalic r:id="rId30"/>
    </p:embeddedFont>
    <p:embeddedFont>
      <p:font typeface="Wingdings 3" panose="05040102010807070707" pitchFamily="18" charset="2"/>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iizq9zHh6iVgiWXoURUnV/ZNgOJ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1" clrIdx="0">
    <p:extLst>
      <p:ext uri="{19B8F6BF-5375-455C-9EA6-DF929625EA0E}">
        <p15:presenceInfo xmlns:p15="http://schemas.microsoft.com/office/powerpoint/2012/main" userId="61c342875ce424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6" autoAdjust="0"/>
    <p:restoredTop sz="94660"/>
  </p:normalViewPr>
  <p:slideViewPr>
    <p:cSldViewPr snapToGrid="0">
      <p:cViewPr varScale="1">
        <p:scale>
          <a:sx n="70" d="100"/>
          <a:sy n="70" d="100"/>
        </p:scale>
        <p:origin x="67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customschemas.google.com/relationships/presentationmetadata" Target="meta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945055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6792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6050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MX" sz="1100" b="0" i="0" u="none" strike="noStrike" cap="none" dirty="0" smtClean="0">
                <a:solidFill>
                  <a:srgbClr val="000000"/>
                </a:solidFill>
                <a:effectLst/>
                <a:latin typeface="Arial"/>
                <a:ea typeface="Arial"/>
                <a:cs typeface="Arial"/>
                <a:sym typeface="Arial"/>
              </a:rPr>
              <a:t>admite modelado y sistemas continuos. También es versátil y permite la integración de simulaciones de eventos continuas y discretas dentro de un entorno unificado. </a:t>
            </a:r>
          </a:p>
          <a:p>
            <a:r>
              <a:rPr lang="es-MX" sz="1100" b="0" i="0" u="none" strike="noStrike" cap="none" dirty="0" smtClean="0">
                <a:solidFill>
                  <a:srgbClr val="000000"/>
                </a:solidFill>
                <a:effectLst/>
                <a:latin typeface="Arial"/>
                <a:ea typeface="Arial"/>
                <a:cs typeface="Arial"/>
                <a:sym typeface="Arial"/>
              </a:rPr>
              <a:t>Con Simio, obtiene una extensa biblioteca de objetos, visualizaciones en 3D, soporte técnico y resultados precisos cuando se usa para simulaciones continuas complejas</a:t>
            </a:r>
          </a:p>
        </p:txBody>
      </p:sp>
      <p:sp>
        <p:nvSpPr>
          <p:cNvPr id="209" name="Google Shape;20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0672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smtClean="0"/>
              <a:t>Simio tiene</a:t>
            </a:r>
            <a:r>
              <a:rPr lang="es-CO" baseline="0" dirty="0" smtClean="0"/>
              <a:t> 3 </a:t>
            </a:r>
            <a:r>
              <a:rPr lang="es-CO" baseline="0" dirty="0" err="1" smtClean="0"/>
              <a:t>caracteristicas</a:t>
            </a:r>
            <a:r>
              <a:rPr lang="es-CO" baseline="0" dirty="0" smtClean="0"/>
              <a:t>:</a:t>
            </a:r>
          </a:p>
          <a:p>
            <a:pPr marL="0" lvl="0" indent="0" algn="l" rtl="0">
              <a:spcBef>
                <a:spcPts val="0"/>
              </a:spcBef>
              <a:spcAft>
                <a:spcPts val="0"/>
              </a:spcAft>
              <a:buNone/>
            </a:pPr>
            <a:r>
              <a:rPr lang="es-MX" sz="1100" b="1" i="0" u="none" strike="noStrike" cap="none" dirty="0" smtClean="0">
                <a:solidFill>
                  <a:srgbClr val="000000"/>
                </a:solidFill>
                <a:effectLst/>
                <a:latin typeface="Arial"/>
                <a:ea typeface="Arial"/>
                <a:cs typeface="Arial"/>
                <a:sym typeface="Arial"/>
              </a:rPr>
              <a:t>modelado 3D basado en objetos: </a:t>
            </a:r>
            <a:r>
              <a:rPr lang="es-MX" sz="1100" b="0" i="0" u="none" strike="noStrike" cap="none" dirty="0" smtClean="0">
                <a:solidFill>
                  <a:srgbClr val="000000"/>
                </a:solidFill>
                <a:effectLst/>
                <a:latin typeface="Arial"/>
                <a:ea typeface="Arial"/>
                <a:cs typeface="Arial"/>
                <a:sym typeface="Arial"/>
              </a:rPr>
              <a:t>se crea paso a paso, gráficamente; haciendo que el modelado se un proceso extremadamente rápido y fácil.</a:t>
            </a:r>
          </a:p>
          <a:p>
            <a:pPr marL="0" lvl="0" indent="0" algn="l" rtl="0">
              <a:spcBef>
                <a:spcPts val="0"/>
              </a:spcBef>
              <a:spcAft>
                <a:spcPts val="0"/>
              </a:spcAft>
              <a:buNone/>
            </a:pPr>
            <a:r>
              <a:rPr lang="es-CO" sz="1100" b="1" i="0" u="none" strike="noStrike" cap="none" dirty="0" smtClean="0">
                <a:solidFill>
                  <a:srgbClr val="000000"/>
                </a:solidFill>
                <a:effectLst/>
                <a:latin typeface="Arial"/>
                <a:ea typeface="Arial"/>
                <a:cs typeface="Arial"/>
                <a:sym typeface="Arial"/>
              </a:rPr>
              <a:t>modelado múltiple:</a:t>
            </a:r>
            <a:r>
              <a:rPr lang="es-CO" sz="1100" b="1" i="0" u="none" strike="noStrike" cap="none" baseline="0" dirty="0" smtClean="0">
                <a:solidFill>
                  <a:srgbClr val="000000"/>
                </a:solidFill>
                <a:effectLst/>
                <a:latin typeface="Arial"/>
                <a:ea typeface="Arial"/>
                <a:cs typeface="Arial"/>
                <a:sym typeface="Arial"/>
              </a:rPr>
              <a:t> </a:t>
            </a:r>
            <a:r>
              <a:rPr lang="es-CO" sz="1100" b="0" i="0" u="none" strike="noStrike" cap="none" baseline="0" dirty="0" smtClean="0">
                <a:solidFill>
                  <a:srgbClr val="000000"/>
                </a:solidFill>
                <a:effectLst/>
                <a:latin typeface="Arial"/>
                <a:ea typeface="Arial"/>
                <a:cs typeface="Arial"/>
                <a:sym typeface="Arial"/>
              </a:rPr>
              <a:t>los objetos interactúan entre si, lo que permite presentar sistemas </a:t>
            </a:r>
            <a:r>
              <a:rPr lang="es-CO" sz="1100" b="0" i="0" u="none" strike="noStrike" cap="none" baseline="0" dirty="0" err="1" smtClean="0">
                <a:solidFill>
                  <a:srgbClr val="000000"/>
                </a:solidFill>
                <a:effectLst/>
                <a:latin typeface="Arial"/>
                <a:ea typeface="Arial"/>
                <a:cs typeface="Arial"/>
                <a:sym typeface="Arial"/>
              </a:rPr>
              <a:t>dsicretos</a:t>
            </a:r>
            <a:r>
              <a:rPr lang="es-CO" sz="1100" b="0" i="0" u="none" strike="noStrike" cap="none" baseline="0" dirty="0" smtClean="0">
                <a:solidFill>
                  <a:srgbClr val="000000"/>
                </a:solidFill>
                <a:effectLst/>
                <a:latin typeface="Arial"/>
                <a:ea typeface="Arial"/>
                <a:cs typeface="Arial"/>
                <a:sym typeface="Arial"/>
              </a:rPr>
              <a:t> y continuos.</a:t>
            </a:r>
          </a:p>
          <a:p>
            <a:pPr marL="0" lvl="0" indent="0" algn="l" rtl="0">
              <a:spcBef>
                <a:spcPts val="0"/>
              </a:spcBef>
              <a:spcAft>
                <a:spcPts val="0"/>
              </a:spcAft>
              <a:buNone/>
            </a:pPr>
            <a:r>
              <a:rPr lang="es-CO" sz="1100" b="1" i="0" u="none" strike="noStrike" cap="none" dirty="0" smtClean="0">
                <a:solidFill>
                  <a:srgbClr val="000000"/>
                </a:solidFill>
                <a:effectLst/>
                <a:latin typeface="Arial"/>
                <a:ea typeface="Arial"/>
                <a:cs typeface="Arial"/>
                <a:sym typeface="Arial"/>
              </a:rPr>
              <a:t>Próxima generación: </a:t>
            </a:r>
            <a:r>
              <a:rPr lang="es-CO" sz="1100" b="0" i="0" u="none" strike="noStrike" cap="none" dirty="0" smtClean="0">
                <a:solidFill>
                  <a:srgbClr val="000000"/>
                </a:solidFill>
                <a:effectLst/>
                <a:latin typeface="Arial"/>
                <a:ea typeface="Arial"/>
                <a:cs typeface="Arial"/>
                <a:sym typeface="Arial"/>
              </a:rPr>
              <a:t>realizan una programación</a:t>
            </a:r>
            <a:r>
              <a:rPr lang="es-CO" sz="1100" b="0" i="0" u="none" strike="noStrike" cap="none" baseline="0" dirty="0" smtClean="0">
                <a:solidFill>
                  <a:srgbClr val="000000"/>
                </a:solidFill>
                <a:effectLst/>
                <a:latin typeface="Arial"/>
                <a:ea typeface="Arial"/>
                <a:cs typeface="Arial"/>
                <a:sym typeface="Arial"/>
              </a:rPr>
              <a:t> optima basada en el riesgo y tienen capacidad gemela digital</a:t>
            </a:r>
            <a:endParaRPr dirty="0"/>
          </a:p>
        </p:txBody>
      </p:sp>
      <p:sp>
        <p:nvSpPr>
          <p:cNvPr id="217" name="Google Shape;21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576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100" b="0" i="0" u="none" strike="noStrike" cap="none" dirty="0" smtClean="0">
                <a:solidFill>
                  <a:srgbClr val="000000"/>
                </a:solidFill>
                <a:effectLst/>
                <a:latin typeface="Arial"/>
                <a:ea typeface="Arial"/>
                <a:cs typeface="Arial"/>
                <a:sym typeface="Arial"/>
              </a:rPr>
              <a:t>Muchas herramientas y paquetes de software de simulación se basan en tecnología 2D, simio proporciona un verdadero entorno de modelado 3D basado en objetos que permite la construcción de un modelo 3D en un solo paso, desde una vista 2D de arriba hacia abajo</a:t>
            </a:r>
            <a:endParaRPr dirty="0"/>
          </a:p>
        </p:txBody>
      </p:sp>
      <p:sp>
        <p:nvSpPr>
          <p:cNvPr id="224" name="Google Shape;22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243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325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1578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729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3" name="Google Shape;25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99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100" b="0" i="0" u="none" strike="noStrike" cap="none" dirty="0" smtClean="0">
                <a:solidFill>
                  <a:srgbClr val="000000"/>
                </a:solidFill>
                <a:effectLst/>
                <a:latin typeface="Arial"/>
                <a:ea typeface="Arial"/>
                <a:cs typeface="Arial"/>
                <a:sym typeface="Arial"/>
              </a:rPr>
              <a:t>Simio ofrece un programa de becas académicas </a:t>
            </a:r>
            <a:r>
              <a:rPr lang="es-MX" sz="1100" b="0" i="0" u="none" strike="noStrike" cap="none" baseline="30000" dirty="0" smtClean="0">
                <a:solidFill>
                  <a:srgbClr val="000000"/>
                </a:solidFill>
                <a:effectLst/>
                <a:latin typeface="Arial"/>
                <a:ea typeface="Arial"/>
                <a:cs typeface="Arial"/>
                <a:sym typeface="Arial"/>
              </a:rPr>
              <a:t>[22] </a:t>
            </a:r>
            <a:r>
              <a:rPr lang="es-MX" sz="1100" b="0" i="0" u="none" strike="noStrike" cap="none" dirty="0" smtClean="0">
                <a:solidFill>
                  <a:srgbClr val="000000"/>
                </a:solidFill>
                <a:effectLst/>
                <a:latin typeface="Arial"/>
                <a:ea typeface="Arial"/>
                <a:cs typeface="Arial"/>
                <a:sym typeface="Arial"/>
              </a:rPr>
              <a:t>y actualmente se imparte en 28 países y en más de 800 universidades en todo el mundo. </a:t>
            </a:r>
            <a:r>
              <a:rPr lang="es-MX" sz="1100" b="0" i="0" u="none" strike="noStrike" cap="none" baseline="30000" dirty="0" smtClean="0">
                <a:solidFill>
                  <a:srgbClr val="000000"/>
                </a:solidFill>
                <a:effectLst/>
                <a:latin typeface="Arial"/>
                <a:ea typeface="Arial"/>
                <a:cs typeface="Arial"/>
                <a:sym typeface="Arial"/>
              </a:rPr>
              <a:t>[22] </a:t>
            </a:r>
            <a:r>
              <a:rPr lang="es-MX" sz="1100" b="0" i="0" u="none" strike="noStrike" cap="none" dirty="0" smtClean="0">
                <a:solidFill>
                  <a:srgbClr val="000000"/>
                </a:solidFill>
                <a:effectLst/>
                <a:latin typeface="Arial"/>
                <a:ea typeface="Arial"/>
                <a:cs typeface="Arial"/>
                <a:sym typeface="Arial"/>
              </a:rPr>
              <a:t>También organizan un concurso de casos semestral abierto a la participación de cualquier estudiante. La primera competencia fue ganada por la Universidad Estatal de Oklahoma </a:t>
            </a:r>
            <a:endParaRPr dirty="0"/>
          </a:p>
        </p:txBody>
      </p:sp>
      <p:sp>
        <p:nvSpPr>
          <p:cNvPr id="260" name="Google Shape;26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9465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smtClean="0"/>
              <a:t>Es </a:t>
            </a:r>
            <a:r>
              <a:rPr lang="es-MX" sz="1100" b="0" i="0" u="none" strike="noStrike" cap="none" dirty="0" smtClean="0">
                <a:solidFill>
                  <a:srgbClr val="000000"/>
                </a:solidFill>
                <a:effectLst/>
                <a:latin typeface="Arial"/>
                <a:ea typeface="Arial"/>
                <a:cs typeface="Arial"/>
                <a:sym typeface="Arial"/>
              </a:rPr>
              <a:t> realizada por un panel independiente de jueces compuesto internacionalmente por profesionales de simulación académicos y comerciales. La evaluación se basa en un sistema de puntuación de 10 ítems donde cada ítem vale entre 0.0 y 3.0 puntos.</a:t>
            </a:r>
            <a:endParaRPr dirty="0"/>
          </a:p>
        </p:txBody>
      </p:sp>
      <p:sp>
        <p:nvSpPr>
          <p:cNvPr id="266" name="Google Shape;26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905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smtClean="0"/>
              <a:t>es un software de modelización, simulación y animación 3D de flujos de procesos por eventos discretos, basado en un enfoque mixto que combina objetos y procedimientos para producir modelos de comportamiento de sistemas logísticos, industriales y de servicios.</a:t>
            </a:r>
            <a:endParaRPr dirty="0"/>
          </a:p>
        </p:txBody>
      </p:sp>
      <p:sp>
        <p:nvSpPr>
          <p:cNvPr id="137" name="Google Shape;1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0261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e9c387fc1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e9c387fc1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1396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100" b="0" i="0" u="none" strike="noStrike" cap="none" dirty="0" smtClean="0">
                <a:solidFill>
                  <a:srgbClr val="000000"/>
                </a:solidFill>
                <a:effectLst/>
                <a:latin typeface="Arial"/>
                <a:ea typeface="Arial"/>
                <a:cs typeface="Arial"/>
                <a:sym typeface="Arial"/>
              </a:rPr>
              <a:t>La compañía Simio LLC se estableció para ofrecer soluciones de vanguardia para el diseño, la emulación y la programación de sistemas complejos. El nombre proviene de Simio </a:t>
            </a:r>
            <a:r>
              <a:rPr lang="es-MX" sz="1100" b="1" i="0" u="none" strike="noStrike" cap="none" dirty="0" smtClean="0">
                <a:solidFill>
                  <a:srgbClr val="000000"/>
                </a:solidFill>
                <a:effectLst/>
                <a:latin typeface="Arial"/>
                <a:ea typeface="Arial"/>
                <a:cs typeface="Arial"/>
                <a:sym typeface="Arial"/>
              </a:rPr>
              <a:t>SI</a:t>
            </a:r>
            <a:r>
              <a:rPr lang="es-MX" sz="1100" b="0" i="0" u="none" strike="noStrike" cap="none" dirty="0" smtClean="0">
                <a:solidFill>
                  <a:srgbClr val="000000"/>
                </a:solidFill>
                <a:effectLst/>
                <a:latin typeface="Arial"/>
                <a:ea typeface="Arial"/>
                <a:cs typeface="Arial"/>
                <a:sym typeface="Arial"/>
              </a:rPr>
              <a:t> </a:t>
            </a:r>
            <a:r>
              <a:rPr lang="es-MX" sz="1100" b="0" i="0" u="none" strike="noStrike" cap="none" dirty="0" err="1" smtClean="0">
                <a:solidFill>
                  <a:srgbClr val="000000"/>
                </a:solidFill>
                <a:effectLst/>
                <a:latin typeface="Arial"/>
                <a:ea typeface="Arial"/>
                <a:cs typeface="Arial"/>
                <a:sym typeface="Arial"/>
              </a:rPr>
              <a:t>mulación</a:t>
            </a:r>
            <a:r>
              <a:rPr lang="es-MX" sz="1100" b="0" i="0" u="none" strike="noStrike" cap="none" dirty="0" smtClean="0">
                <a:solidFill>
                  <a:srgbClr val="000000"/>
                </a:solidFill>
                <a:effectLst/>
                <a:latin typeface="Arial"/>
                <a:ea typeface="Arial"/>
                <a:cs typeface="Arial"/>
                <a:sym typeface="Arial"/>
              </a:rPr>
              <a:t>  </a:t>
            </a:r>
            <a:r>
              <a:rPr lang="es-MX" sz="1100" b="1" i="0" u="none" strike="noStrike" cap="none" dirty="0" smtClean="0">
                <a:solidFill>
                  <a:srgbClr val="000000"/>
                </a:solidFill>
                <a:effectLst/>
                <a:latin typeface="Arial"/>
                <a:ea typeface="Arial"/>
                <a:cs typeface="Arial"/>
                <a:sym typeface="Arial"/>
              </a:rPr>
              <a:t>M</a:t>
            </a:r>
            <a:r>
              <a:rPr lang="es-MX" sz="1100" b="0" i="0" u="none" strike="noStrike" cap="none" dirty="0" smtClean="0">
                <a:solidFill>
                  <a:srgbClr val="000000"/>
                </a:solidFill>
                <a:effectLst/>
                <a:latin typeface="Arial"/>
                <a:ea typeface="Arial"/>
                <a:cs typeface="Arial"/>
                <a:sym typeface="Arial"/>
              </a:rPr>
              <a:t> marco </a:t>
            </a:r>
            <a:r>
              <a:rPr lang="es-MX" sz="1100" b="0" i="0" u="none" strike="noStrike" cap="none" dirty="0" err="1" smtClean="0">
                <a:solidFill>
                  <a:srgbClr val="000000"/>
                </a:solidFill>
                <a:effectLst/>
                <a:latin typeface="Arial"/>
                <a:ea typeface="Arial"/>
                <a:cs typeface="Arial"/>
                <a:sym typeface="Arial"/>
              </a:rPr>
              <a:t>odeling</a:t>
            </a:r>
            <a:r>
              <a:rPr lang="es-MX" sz="1100" b="0" i="0" u="none" strike="noStrike" cap="none" dirty="0" smtClean="0">
                <a:solidFill>
                  <a:srgbClr val="000000"/>
                </a:solidFill>
                <a:effectLst/>
                <a:latin typeface="Arial"/>
                <a:ea typeface="Arial"/>
                <a:cs typeface="Arial"/>
                <a:sym typeface="Arial"/>
              </a:rPr>
              <a:t> basado en  </a:t>
            </a:r>
            <a:r>
              <a:rPr lang="es-MX" sz="1100" b="1" i="0" u="none" strike="noStrike" cap="none" dirty="0" smtClean="0">
                <a:solidFill>
                  <a:srgbClr val="000000"/>
                </a:solidFill>
                <a:effectLst/>
                <a:latin typeface="Arial"/>
                <a:ea typeface="Arial"/>
                <a:cs typeface="Arial"/>
                <a:sym typeface="Arial"/>
              </a:rPr>
              <a:t>I</a:t>
            </a:r>
            <a:r>
              <a:rPr lang="es-MX" sz="1100" b="0" i="0" u="none" strike="noStrike" cap="none" dirty="0" smtClean="0">
                <a:solidFill>
                  <a:srgbClr val="000000"/>
                </a:solidFill>
                <a:effectLst/>
                <a:latin typeface="Arial"/>
                <a:ea typeface="Arial"/>
                <a:cs typeface="Arial"/>
                <a:sym typeface="Arial"/>
              </a:rPr>
              <a:t> </a:t>
            </a:r>
            <a:r>
              <a:rPr lang="es-MX" sz="1100" b="0" i="0" u="none" strike="noStrike" cap="none" dirty="0" err="1" smtClean="0">
                <a:solidFill>
                  <a:srgbClr val="000000"/>
                </a:solidFill>
                <a:effectLst/>
                <a:latin typeface="Arial"/>
                <a:ea typeface="Arial"/>
                <a:cs typeface="Arial"/>
                <a:sym typeface="Arial"/>
              </a:rPr>
              <a:t>Ntelligent</a:t>
            </a:r>
            <a:r>
              <a:rPr lang="es-MX" sz="1100" b="0" i="0" u="none" strike="noStrike" cap="none" dirty="0" smtClean="0">
                <a:solidFill>
                  <a:srgbClr val="000000"/>
                </a:solidFill>
                <a:effectLst/>
                <a:latin typeface="Arial"/>
                <a:ea typeface="Arial"/>
                <a:cs typeface="Arial"/>
                <a:sym typeface="Arial"/>
              </a:rPr>
              <a:t>  </a:t>
            </a:r>
            <a:r>
              <a:rPr lang="es-MX" sz="1100" b="1" i="0" u="none" strike="noStrike" cap="none" dirty="0" smtClean="0">
                <a:solidFill>
                  <a:srgbClr val="000000"/>
                </a:solidFill>
                <a:effectLst/>
                <a:latin typeface="Arial"/>
                <a:ea typeface="Arial"/>
                <a:cs typeface="Arial"/>
                <a:sym typeface="Arial"/>
              </a:rPr>
              <a:t>O</a:t>
            </a:r>
            <a:r>
              <a:rPr lang="es-MX" sz="1100" b="0" i="0" u="none" strike="noStrike" cap="none" dirty="0" smtClean="0">
                <a:solidFill>
                  <a:srgbClr val="000000"/>
                </a:solidFill>
                <a:effectLst/>
                <a:latin typeface="Arial"/>
                <a:ea typeface="Arial"/>
                <a:cs typeface="Arial"/>
                <a:sym typeface="Arial"/>
              </a:rPr>
              <a:t> </a:t>
            </a:r>
            <a:r>
              <a:rPr lang="es-MX" sz="1100" b="0" i="0" u="none" strike="noStrike" cap="none" dirty="0" err="1" smtClean="0">
                <a:solidFill>
                  <a:srgbClr val="000000"/>
                </a:solidFill>
                <a:effectLst/>
                <a:latin typeface="Arial"/>
                <a:ea typeface="Arial"/>
                <a:cs typeface="Arial"/>
                <a:sym typeface="Arial"/>
              </a:rPr>
              <a:t>bjects</a:t>
            </a:r>
            <a:r>
              <a:rPr lang="es-MX" sz="1100" b="0" i="0" u="none" strike="noStrike" cap="none" dirty="0" smtClean="0">
                <a:solidFill>
                  <a:srgbClr val="000000"/>
                </a:solidFill>
                <a:effectLst/>
                <a:latin typeface="Arial"/>
                <a:ea typeface="Arial"/>
                <a:cs typeface="Arial"/>
                <a:sym typeface="Arial"/>
              </a:rPr>
              <a:t>.</a:t>
            </a:r>
            <a:endParaRPr dirty="0"/>
          </a:p>
        </p:txBody>
      </p:sp>
      <p:sp>
        <p:nvSpPr>
          <p:cNvPr id="143" name="Google Shape;1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435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837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403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7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263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smtClean="0"/>
              <a:t>Simio tiene 3 tipos de simulación, Simulación discreta de eventos, Modelado basado en agentes y simulación continua, estos tipos de simulación permiten un mejor desarrollo</a:t>
            </a:r>
            <a:r>
              <a:rPr lang="es-CO" baseline="0" dirty="0" smtClean="0"/>
              <a:t> dependiendo el tipo de modelado que se quiere hacer</a:t>
            </a:r>
            <a:endParaRPr dirty="0"/>
          </a:p>
        </p:txBody>
      </p:sp>
      <p:sp>
        <p:nvSpPr>
          <p:cNvPr id="183" name="Google Shape;1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1187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0080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555705107"/>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659062831"/>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41444320"/>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765491587"/>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39549613"/>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640103136"/>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4272075151"/>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03039579"/>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442216712"/>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622633408"/>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789396975"/>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323199210"/>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65747722"/>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940021903"/>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4203628296"/>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7/29/2020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684949260"/>
      </p:ext>
    </p:extLst>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7/29/2020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8659550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img.directindustry.es/images_di/photo-g/180278-10395118.jpg" TargetMode="External"/><Relationship Id="rId13" Type="http://schemas.openxmlformats.org/officeDocument/2006/relationships/hyperlink" Target="https://img.blogs.es/anexom/wp-content/uploads/2019/06/inteligenciaartificial.jpg" TargetMode="External"/><Relationship Id="rId18" Type="http://schemas.openxmlformats.org/officeDocument/2006/relationships/hyperlink" Target="https://zonalogistica.com/wp-content/uploads/2018/03/Gr%E2%80%A0fico_3.png" TargetMode="External"/><Relationship Id="rId3" Type="http://schemas.openxmlformats.org/officeDocument/2006/relationships/hyperlink" Target="https://www.elcontribuyente.mx/wp-content/uploads/2019/08/shutterstock_1176037441-768x427.jpg" TargetMode="External"/><Relationship Id="rId21" Type="http://schemas.openxmlformats.org/officeDocument/2006/relationships/hyperlink" Target="http://comunicacioneducacion.weebly.com/uploads/6/3/0/6/630673/941267_orig.jpg" TargetMode="External"/><Relationship Id="rId7" Type="http://schemas.openxmlformats.org/officeDocument/2006/relationships/hyperlink" Target="https://encrypted-tbn0.gstatic.com/images?q=tbn:ANd9GcT6EaOOlm3IxQaYuDkN8W6IhL5DABmHyjLCLw&amp;usqp=CAU" TargetMode="External"/><Relationship Id="rId12" Type="http://schemas.openxmlformats.org/officeDocument/2006/relationships/hyperlink" Target="https://www.climbea.com/wp-content/uploads/2017/09/control-gestion.png" TargetMode="External"/><Relationship Id="rId17" Type="http://schemas.openxmlformats.org/officeDocument/2006/relationships/hyperlink" Target="https://sites.google.com/site/factorydesigncad3d/_/rsrc/1550870264222/simulacion-por-eventos-discretos/flexim.jpg" TargetMode="External"/><Relationship Id="rId2" Type="http://schemas.openxmlformats.org/officeDocument/2006/relationships/notesSlide" Target="../notesSlides/notesSlide20.xml"/><Relationship Id="rId16" Type="http://schemas.openxmlformats.org/officeDocument/2006/relationships/hyperlink" Target="https://blog.educacionit.com/wp-content/uploads/2018/09/shutterstock-10338536170938-620x354-01-750x410.jpg" TargetMode="External"/><Relationship Id="rId20" Type="http://schemas.openxmlformats.org/officeDocument/2006/relationships/hyperlink" Target="https://www.simio.com/images/case-studies/konekta/caseThumb.png" TargetMode="External"/><Relationship Id="rId1" Type="http://schemas.openxmlformats.org/officeDocument/2006/relationships/slideLayout" Target="../slideLayouts/slideLayout2.xml"/><Relationship Id="rId6" Type="http://schemas.openxmlformats.org/officeDocument/2006/relationships/hyperlink" Target="https://s3-sa-east-1.amazonaws.com/konduto-blog-assets/151201-empresario-relogios.jpg" TargetMode="External"/><Relationship Id="rId11" Type="http://schemas.openxmlformats.org/officeDocument/2006/relationships/hyperlink" Target="http://www.simio-simulacion.es/wp-content/uploads/2019/08/CompoInicio-1024x587.png" TargetMode="External"/><Relationship Id="rId24" Type="http://schemas.openxmlformats.org/officeDocument/2006/relationships/hyperlink" Target="https://www.simio.com/" TargetMode="External"/><Relationship Id="rId5" Type="http://schemas.openxmlformats.org/officeDocument/2006/relationships/hyperlink" Target="https://www.mundofranquicia.com/wp-content/uploads/2016/08/Local-2.jpg" TargetMode="External"/><Relationship Id="rId15" Type="http://schemas.openxmlformats.org/officeDocument/2006/relationships/hyperlink" Target="https://www.rufinolasaosa.es/wp-content/uploads/2016/10/tecnica-cinco-por-que-solucion-problemas.jpg" TargetMode="External"/><Relationship Id="rId23" Type="http://schemas.openxmlformats.org/officeDocument/2006/relationships/hyperlink" Target="https://everipedia.org/wiki/lang_en/Simio" TargetMode="External"/><Relationship Id="rId10" Type="http://schemas.openxmlformats.org/officeDocument/2006/relationships/hyperlink" Target="https://interaccioneslocales.files.wordpress.com/2011/07/shelling_04.jpg" TargetMode="External"/><Relationship Id="rId19" Type="http://schemas.openxmlformats.org/officeDocument/2006/relationships/hyperlink" Target="https://live.mrf.io/statics/i/ps/de6b5cc7c8deb8bhd.woldrwidessl.net/wp-content/uploads/2020/03/Centro-M%C3%A9dico-de-la-Universidad-de-Nebraska.jpg?width=1200&amp;enable=upscale" TargetMode="External"/><Relationship Id="rId4" Type="http://schemas.openxmlformats.org/officeDocument/2006/relationships/hyperlink" Target="https://blog.nubox.com/hubfs/historia-contabilidad.png" TargetMode="External"/><Relationship Id="rId9" Type="http://schemas.openxmlformats.org/officeDocument/2006/relationships/hyperlink" Target="https://www.alsa.es/formaempleo/empleo/media/slider_simulador/simulador.png" TargetMode="External"/><Relationship Id="rId14" Type="http://schemas.openxmlformats.org/officeDocument/2006/relationships/hyperlink" Target="https://www.openservice.mx/blog/service-management-y-sus-4-caracteristicas-basicas/" TargetMode="External"/><Relationship Id="rId22" Type="http://schemas.openxmlformats.org/officeDocument/2006/relationships/hyperlink" Target="https://www.simio.com/academics/student-competition/May2020/index.ph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
          <p:cNvPicPr preferRelativeResize="0"/>
          <p:nvPr/>
        </p:nvPicPr>
        <p:blipFill rotWithShape="1">
          <a:blip r:embed="rId3">
            <a:alphaModFix/>
          </a:blip>
          <a:srcRect/>
          <a:stretch/>
        </p:blipFill>
        <p:spPr>
          <a:xfrm>
            <a:off x="2286002" y="1524000"/>
            <a:ext cx="7620000" cy="3810000"/>
          </a:xfrm>
          <a:prstGeom prst="rect">
            <a:avLst/>
          </a:prstGeom>
          <a:noFill/>
          <a:ln>
            <a:noFill/>
          </a:ln>
        </p:spPr>
      </p:pic>
      <p:sp>
        <p:nvSpPr>
          <p:cNvPr id="2" name="CuadroTexto 1">
            <a:extLst>
              <a:ext uri="{FF2B5EF4-FFF2-40B4-BE49-F238E27FC236}">
                <a16:creationId xmlns="" xmlns:a16="http://schemas.microsoft.com/office/drawing/2014/main" id="{1445C6CB-9956-4FF5-8CE5-8C99A399A422}"/>
              </a:ext>
            </a:extLst>
          </p:cNvPr>
          <p:cNvSpPr txBox="1"/>
          <p:nvPr/>
        </p:nvSpPr>
        <p:spPr>
          <a:xfrm>
            <a:off x="281354" y="5319932"/>
            <a:ext cx="4839286" cy="523220"/>
          </a:xfrm>
          <a:prstGeom prst="rect">
            <a:avLst/>
          </a:prstGeom>
          <a:noFill/>
        </p:spPr>
        <p:txBody>
          <a:bodyPr wrap="square" rtlCol="0">
            <a:spAutoFit/>
          </a:bodyPr>
          <a:lstStyle/>
          <a:p>
            <a:r>
              <a:rPr lang="es-CO" dirty="0"/>
              <a:t>BRENDA ENITH VELASQUEZ MAYORGA 160003041</a:t>
            </a:r>
            <a:br>
              <a:rPr lang="es-CO" dirty="0"/>
            </a:br>
            <a:r>
              <a:rPr lang="es-CO" dirty="0"/>
              <a:t>HOVER ALEXANDER FUQUENE PINZON 160004015</a:t>
            </a:r>
          </a:p>
        </p:txBody>
      </p:sp>
    </p:spTree>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txBox="1">
            <a:spLocks noGrp="1"/>
          </p:cNvSpPr>
          <p:nvPr>
            <p:ph type="title"/>
          </p:nvPr>
        </p:nvSpPr>
        <p:spPr>
          <a:xfrm>
            <a:off x="677334" y="274650"/>
            <a:ext cx="8596668" cy="132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4200" dirty="0">
                <a:solidFill>
                  <a:schemeClr val="bg2">
                    <a:lumMod val="10000"/>
                  </a:schemeClr>
                </a:solidFill>
                <a:latin typeface="Arial"/>
                <a:ea typeface="Arial"/>
                <a:cs typeface="Arial"/>
                <a:sym typeface="Arial"/>
              </a:rPr>
              <a:t>SIMULACIÓN BASADO EN AGENTES</a:t>
            </a:r>
            <a:endParaRPr sz="4200" dirty="0">
              <a:solidFill>
                <a:schemeClr val="bg2">
                  <a:lumMod val="10000"/>
                </a:schemeClr>
              </a:solidFill>
              <a:latin typeface="Arial"/>
              <a:ea typeface="Arial"/>
              <a:cs typeface="Arial"/>
              <a:sym typeface="Arial"/>
            </a:endParaRPr>
          </a:p>
        </p:txBody>
      </p:sp>
      <p:pic>
        <p:nvPicPr>
          <p:cNvPr id="205" name="Google Shape;205;p10"/>
          <p:cNvPicPr preferRelativeResize="0"/>
          <p:nvPr/>
        </p:nvPicPr>
        <p:blipFill>
          <a:blip r:embed="rId3">
            <a:alphaModFix/>
          </a:blip>
          <a:stretch>
            <a:fillRect/>
          </a:stretch>
        </p:blipFill>
        <p:spPr>
          <a:xfrm>
            <a:off x="750726" y="2086769"/>
            <a:ext cx="4364200" cy="3590431"/>
          </a:xfrm>
          <a:prstGeom prst="rect">
            <a:avLst/>
          </a:prstGeom>
          <a:noFill/>
          <a:ln>
            <a:noFill/>
          </a:ln>
        </p:spPr>
      </p:pic>
      <p:pic>
        <p:nvPicPr>
          <p:cNvPr id="206" name="Google Shape;206;p10"/>
          <p:cNvPicPr preferRelativeResize="0"/>
          <p:nvPr/>
        </p:nvPicPr>
        <p:blipFill>
          <a:blip r:embed="rId4">
            <a:alphaModFix/>
          </a:blip>
          <a:stretch>
            <a:fillRect/>
          </a:stretch>
        </p:blipFill>
        <p:spPr>
          <a:xfrm>
            <a:off x="5792400" y="2304865"/>
            <a:ext cx="3875964" cy="3372335"/>
          </a:xfrm>
          <a:prstGeom prst="rect">
            <a:avLst/>
          </a:prstGeom>
          <a:noFill/>
          <a:ln>
            <a:noFill/>
          </a:ln>
        </p:spPr>
      </p:pic>
      <p:sp>
        <p:nvSpPr>
          <p:cNvPr id="2" name="CuadroTexto 1"/>
          <p:cNvSpPr txBox="1"/>
          <p:nvPr/>
        </p:nvSpPr>
        <p:spPr>
          <a:xfrm>
            <a:off x="936000" y="5677200"/>
            <a:ext cx="356188" cy="276999"/>
          </a:xfrm>
          <a:prstGeom prst="rect">
            <a:avLst/>
          </a:prstGeom>
          <a:noFill/>
        </p:spPr>
        <p:txBody>
          <a:bodyPr wrap="none" rtlCol="0">
            <a:spAutoFit/>
          </a:bodyPr>
          <a:lstStyle/>
          <a:p>
            <a:r>
              <a:rPr lang="es-CO" sz="1200" dirty="0"/>
              <a:t>[8]</a:t>
            </a:r>
          </a:p>
        </p:txBody>
      </p:sp>
      <p:sp>
        <p:nvSpPr>
          <p:cNvPr id="3" name="CuadroTexto 2"/>
          <p:cNvSpPr txBox="1"/>
          <p:nvPr/>
        </p:nvSpPr>
        <p:spPr>
          <a:xfrm>
            <a:off x="5792400" y="5691268"/>
            <a:ext cx="356188" cy="276999"/>
          </a:xfrm>
          <a:prstGeom prst="rect">
            <a:avLst/>
          </a:prstGeom>
          <a:noFill/>
        </p:spPr>
        <p:txBody>
          <a:bodyPr wrap="none" rtlCol="0">
            <a:spAutoFit/>
          </a:bodyPr>
          <a:lstStyle/>
          <a:p>
            <a:r>
              <a:rPr lang="es-CO" sz="1200" dirty="0"/>
              <a:t>[9]</a:t>
            </a: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txBox="1">
            <a:spLocks noGrp="1"/>
          </p:cNvSpPr>
          <p:nvPr>
            <p:ph type="title"/>
          </p:nvPr>
        </p:nvSpPr>
        <p:spPr>
          <a:xfrm>
            <a:off x="0" y="192266"/>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4200" dirty="0">
                <a:solidFill>
                  <a:schemeClr val="bg2">
                    <a:lumMod val="10000"/>
                  </a:schemeClr>
                </a:solidFill>
                <a:latin typeface="Arial"/>
                <a:ea typeface="Arial"/>
                <a:cs typeface="Arial"/>
                <a:sym typeface="Arial"/>
              </a:rPr>
              <a:t>SIMULACIÓN CONTINUA</a:t>
            </a:r>
            <a:endParaRPr sz="4200" dirty="0">
              <a:solidFill>
                <a:schemeClr val="bg2">
                  <a:lumMod val="10000"/>
                </a:schemeClr>
              </a:solidFill>
              <a:latin typeface="Arial"/>
              <a:ea typeface="Arial"/>
              <a:cs typeface="Arial"/>
              <a:sym typeface="Arial"/>
            </a:endParaRPr>
          </a:p>
        </p:txBody>
      </p:sp>
      <p:pic>
        <p:nvPicPr>
          <p:cNvPr id="212" name="Google Shape;212;p11"/>
          <p:cNvPicPr preferRelativeResize="0"/>
          <p:nvPr/>
        </p:nvPicPr>
        <p:blipFill rotWithShape="1">
          <a:blip r:embed="rId3">
            <a:alphaModFix/>
          </a:blip>
          <a:srcRect l="14727" r="2947" b="17675"/>
          <a:stretch/>
        </p:blipFill>
        <p:spPr>
          <a:xfrm>
            <a:off x="1220376" y="1996978"/>
            <a:ext cx="3801789" cy="3343056"/>
          </a:xfrm>
          <a:prstGeom prst="rect">
            <a:avLst/>
          </a:prstGeom>
          <a:noFill/>
          <a:ln>
            <a:noFill/>
          </a:ln>
        </p:spPr>
      </p:pic>
      <p:pic>
        <p:nvPicPr>
          <p:cNvPr id="213" name="Google Shape;213;p11"/>
          <p:cNvPicPr preferRelativeResize="0"/>
          <p:nvPr/>
        </p:nvPicPr>
        <p:blipFill>
          <a:blip r:embed="rId4">
            <a:alphaModFix/>
          </a:blip>
          <a:stretch>
            <a:fillRect/>
          </a:stretch>
        </p:blipFill>
        <p:spPr>
          <a:xfrm>
            <a:off x="5834603" y="1996979"/>
            <a:ext cx="3562615" cy="3343055"/>
          </a:xfrm>
          <a:prstGeom prst="rect">
            <a:avLst/>
          </a:prstGeom>
          <a:noFill/>
          <a:ln>
            <a:noFill/>
          </a:ln>
        </p:spPr>
      </p:pic>
      <p:sp>
        <p:nvSpPr>
          <p:cNvPr id="3" name="CuadroTexto 2"/>
          <p:cNvSpPr txBox="1"/>
          <p:nvPr/>
        </p:nvSpPr>
        <p:spPr>
          <a:xfrm>
            <a:off x="1220376" y="5538700"/>
            <a:ext cx="441146" cy="276999"/>
          </a:xfrm>
          <a:prstGeom prst="rect">
            <a:avLst/>
          </a:prstGeom>
          <a:noFill/>
        </p:spPr>
        <p:txBody>
          <a:bodyPr wrap="none" rtlCol="0">
            <a:spAutoFit/>
          </a:bodyPr>
          <a:lstStyle/>
          <a:p>
            <a:r>
              <a:rPr lang="es-CO" sz="1200" dirty="0"/>
              <a:t>[10]</a:t>
            </a:r>
          </a:p>
        </p:txBody>
      </p:sp>
      <p:sp>
        <p:nvSpPr>
          <p:cNvPr id="4" name="CuadroTexto 3"/>
          <p:cNvSpPr txBox="1"/>
          <p:nvPr/>
        </p:nvSpPr>
        <p:spPr>
          <a:xfrm>
            <a:off x="5834603" y="5538699"/>
            <a:ext cx="441146" cy="276999"/>
          </a:xfrm>
          <a:prstGeom prst="rect">
            <a:avLst/>
          </a:prstGeom>
          <a:noFill/>
        </p:spPr>
        <p:txBody>
          <a:bodyPr wrap="none" rtlCol="0">
            <a:spAutoFit/>
          </a:bodyPr>
          <a:lstStyle/>
          <a:p>
            <a:r>
              <a:rPr lang="es-CO" sz="1200" dirty="0"/>
              <a:t>[11]</a:t>
            </a: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13"/>
          <p:cNvPicPr preferRelativeResize="0"/>
          <p:nvPr/>
        </p:nvPicPr>
        <p:blipFill>
          <a:blip r:embed="rId3">
            <a:alphaModFix/>
          </a:blip>
          <a:stretch>
            <a:fillRect/>
          </a:stretch>
        </p:blipFill>
        <p:spPr>
          <a:xfrm>
            <a:off x="1591200" y="2571749"/>
            <a:ext cx="4838174" cy="2878651"/>
          </a:xfrm>
          <a:prstGeom prst="rect">
            <a:avLst/>
          </a:prstGeom>
          <a:noFill/>
          <a:ln>
            <a:noFill/>
          </a:ln>
        </p:spPr>
      </p:pic>
      <p:sp>
        <p:nvSpPr>
          <p:cNvPr id="220" name="Google Shape;220;p13"/>
          <p:cNvSpPr txBox="1"/>
          <p:nvPr/>
        </p:nvSpPr>
        <p:spPr>
          <a:xfrm>
            <a:off x="1591200" y="380025"/>
            <a:ext cx="7448700" cy="9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O" sz="4200" dirty="0"/>
              <a:t>CARACTERÍSTICAS</a:t>
            </a:r>
            <a:endParaRPr sz="4200" dirty="0"/>
          </a:p>
        </p:txBody>
      </p:sp>
      <p:sp>
        <p:nvSpPr>
          <p:cNvPr id="221" name="Google Shape;221;p13"/>
          <p:cNvSpPr txBox="1"/>
          <p:nvPr/>
        </p:nvSpPr>
        <p:spPr>
          <a:xfrm>
            <a:off x="6591300" y="2809950"/>
            <a:ext cx="5958900" cy="12381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s-CO" sz="2000" dirty="0"/>
              <a:t>Modelado 3D basado en objetos</a:t>
            </a:r>
            <a:endParaRPr sz="2000" dirty="0"/>
          </a:p>
          <a:p>
            <a:pPr marL="0" lvl="0" indent="0" algn="l" rtl="0">
              <a:spcBef>
                <a:spcPts val="0"/>
              </a:spcBef>
              <a:spcAft>
                <a:spcPts val="0"/>
              </a:spcAft>
              <a:buNone/>
            </a:pPr>
            <a:endParaRPr sz="2000" dirty="0"/>
          </a:p>
          <a:p>
            <a:pPr marL="457200" lvl="0" indent="-368300" algn="l" rtl="0">
              <a:spcBef>
                <a:spcPts val="0"/>
              </a:spcBef>
              <a:spcAft>
                <a:spcPts val="0"/>
              </a:spcAft>
              <a:buSzPts val="2200"/>
              <a:buChar char="●"/>
            </a:pPr>
            <a:r>
              <a:rPr lang="es-CO" sz="2000" dirty="0"/>
              <a:t>Potencial de modelado múltiple</a:t>
            </a:r>
            <a:endParaRPr sz="2000" dirty="0"/>
          </a:p>
          <a:p>
            <a:pPr marL="0" lvl="0" indent="0" algn="l" rtl="0">
              <a:spcBef>
                <a:spcPts val="0"/>
              </a:spcBef>
              <a:spcAft>
                <a:spcPts val="0"/>
              </a:spcAft>
              <a:buNone/>
            </a:pPr>
            <a:endParaRPr sz="2000" dirty="0"/>
          </a:p>
          <a:p>
            <a:pPr marL="457200" lvl="0" indent="-368300" algn="l" rtl="0">
              <a:spcBef>
                <a:spcPts val="0"/>
              </a:spcBef>
              <a:spcAft>
                <a:spcPts val="0"/>
              </a:spcAft>
              <a:buSzPts val="2200"/>
              <a:buChar char="●"/>
            </a:pPr>
            <a:r>
              <a:rPr lang="es-CO" sz="2000" dirty="0"/>
              <a:t>Próxima generación de software de  simulación</a:t>
            </a:r>
            <a:endParaRPr sz="2000" dirty="0"/>
          </a:p>
        </p:txBody>
      </p:sp>
      <p:sp>
        <p:nvSpPr>
          <p:cNvPr id="2" name="CuadroTexto 1"/>
          <p:cNvSpPr txBox="1"/>
          <p:nvPr/>
        </p:nvSpPr>
        <p:spPr>
          <a:xfrm>
            <a:off x="1591200" y="5450400"/>
            <a:ext cx="441146" cy="276999"/>
          </a:xfrm>
          <a:prstGeom prst="rect">
            <a:avLst/>
          </a:prstGeom>
          <a:noFill/>
        </p:spPr>
        <p:txBody>
          <a:bodyPr wrap="none" rtlCol="0">
            <a:spAutoFit/>
          </a:bodyPr>
          <a:lstStyle/>
          <a:p>
            <a:r>
              <a:rPr lang="es-CO" sz="1200" dirty="0"/>
              <a:t>[12]</a:t>
            </a: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7"/>
          <p:cNvSpPr txBox="1">
            <a:spLocks noGrp="1"/>
          </p:cNvSpPr>
          <p:nvPr>
            <p:ph type="title"/>
          </p:nvPr>
        </p:nvSpPr>
        <p:spPr>
          <a:xfrm>
            <a:off x="677334" y="348564"/>
            <a:ext cx="8596668" cy="132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4200" dirty="0">
                <a:solidFill>
                  <a:schemeClr val="bg2">
                    <a:lumMod val="10000"/>
                  </a:schemeClr>
                </a:solidFill>
                <a:latin typeface="Arial" panose="020B0604020202020204" pitchFamily="34" charset="0"/>
                <a:cs typeface="Arial" panose="020B0604020202020204" pitchFamily="34" charset="0"/>
              </a:rPr>
              <a:t>¿POR </a:t>
            </a:r>
            <a:r>
              <a:rPr lang="es-CO" sz="4200" dirty="0" smtClean="0">
                <a:solidFill>
                  <a:schemeClr val="bg2">
                    <a:lumMod val="10000"/>
                  </a:schemeClr>
                </a:solidFill>
                <a:latin typeface="Arial" panose="020B0604020202020204" pitchFamily="34" charset="0"/>
                <a:cs typeface="Arial" panose="020B0604020202020204" pitchFamily="34" charset="0"/>
              </a:rPr>
              <a:t>QUÉ </a:t>
            </a:r>
            <a:r>
              <a:rPr lang="es-CO" sz="4200" dirty="0">
                <a:solidFill>
                  <a:schemeClr val="bg2">
                    <a:lumMod val="10000"/>
                  </a:schemeClr>
                </a:solidFill>
                <a:latin typeface="Arial" panose="020B0604020202020204" pitchFamily="34" charset="0"/>
                <a:cs typeface="Arial" panose="020B0604020202020204" pitchFamily="34" charset="0"/>
              </a:rPr>
              <a:t>USAR SIMIO?</a:t>
            </a:r>
            <a:endParaRPr sz="4200" dirty="0">
              <a:solidFill>
                <a:schemeClr val="bg2">
                  <a:lumMod val="10000"/>
                </a:schemeClr>
              </a:solidFill>
              <a:latin typeface="Arial" panose="020B0604020202020204" pitchFamily="34" charset="0"/>
              <a:cs typeface="Arial" panose="020B0604020202020204" pitchFamily="34" charset="0"/>
            </a:endParaRPr>
          </a:p>
        </p:txBody>
      </p:sp>
      <p:pic>
        <p:nvPicPr>
          <p:cNvPr id="227" name="Google Shape;227;p17"/>
          <p:cNvPicPr preferRelativeResize="0"/>
          <p:nvPr/>
        </p:nvPicPr>
        <p:blipFill>
          <a:blip r:embed="rId3">
            <a:alphaModFix/>
          </a:blip>
          <a:stretch>
            <a:fillRect/>
          </a:stretch>
        </p:blipFill>
        <p:spPr>
          <a:xfrm>
            <a:off x="1591199" y="1669365"/>
            <a:ext cx="7006891" cy="3781036"/>
          </a:xfrm>
          <a:prstGeom prst="rect">
            <a:avLst/>
          </a:prstGeom>
          <a:noFill/>
          <a:ln>
            <a:noFill/>
          </a:ln>
        </p:spPr>
      </p:pic>
      <p:sp>
        <p:nvSpPr>
          <p:cNvPr id="2" name="CuadroTexto 1"/>
          <p:cNvSpPr txBox="1"/>
          <p:nvPr/>
        </p:nvSpPr>
        <p:spPr>
          <a:xfrm>
            <a:off x="1591200" y="5450400"/>
            <a:ext cx="441146" cy="276999"/>
          </a:xfrm>
          <a:prstGeom prst="rect">
            <a:avLst/>
          </a:prstGeom>
          <a:noFill/>
        </p:spPr>
        <p:txBody>
          <a:bodyPr wrap="none" rtlCol="0">
            <a:spAutoFit/>
          </a:bodyPr>
          <a:lstStyle/>
          <a:p>
            <a:r>
              <a:rPr lang="es-CO" sz="1200" dirty="0"/>
              <a:t>[13]</a:t>
            </a: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4"/>
          <p:cNvSpPr txBox="1">
            <a:spLocks noGrp="1"/>
          </p:cNvSpPr>
          <p:nvPr>
            <p:ph type="title"/>
          </p:nvPr>
        </p:nvSpPr>
        <p:spPr>
          <a:xfrm>
            <a:off x="578860" y="188080"/>
            <a:ext cx="8596668" cy="132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4200" dirty="0">
                <a:solidFill>
                  <a:schemeClr val="bg2">
                    <a:lumMod val="10000"/>
                  </a:schemeClr>
                </a:solidFill>
                <a:latin typeface="Arial"/>
                <a:ea typeface="Arial"/>
                <a:cs typeface="Arial"/>
                <a:sym typeface="Arial"/>
              </a:rPr>
              <a:t>BENEFICIOS</a:t>
            </a:r>
            <a:endParaRPr sz="4200" dirty="0">
              <a:solidFill>
                <a:schemeClr val="bg2">
                  <a:lumMod val="10000"/>
                </a:schemeClr>
              </a:solidFill>
              <a:latin typeface="Arial"/>
              <a:ea typeface="Arial"/>
              <a:cs typeface="Arial"/>
              <a:sym typeface="Arial"/>
            </a:endParaRPr>
          </a:p>
        </p:txBody>
      </p:sp>
      <p:grpSp>
        <p:nvGrpSpPr>
          <p:cNvPr id="233" name="Google Shape;233;p14"/>
          <p:cNvGrpSpPr/>
          <p:nvPr/>
        </p:nvGrpSpPr>
        <p:grpSpPr>
          <a:xfrm>
            <a:off x="5516620" y="2018757"/>
            <a:ext cx="4260426" cy="2984077"/>
            <a:chOff x="730775" y="2237741"/>
            <a:chExt cx="4441625" cy="2526465"/>
          </a:xfrm>
        </p:grpSpPr>
        <p:pic>
          <p:nvPicPr>
            <p:cNvPr id="234" name="Google Shape;234;p14"/>
            <p:cNvPicPr preferRelativeResize="0"/>
            <p:nvPr/>
          </p:nvPicPr>
          <p:blipFill>
            <a:blip r:embed="rId3">
              <a:alphaModFix/>
            </a:blip>
            <a:stretch>
              <a:fillRect/>
            </a:stretch>
          </p:blipFill>
          <p:spPr>
            <a:xfrm>
              <a:off x="730775" y="2338856"/>
              <a:ext cx="4441625" cy="2425350"/>
            </a:xfrm>
            <a:prstGeom prst="rect">
              <a:avLst/>
            </a:prstGeom>
            <a:noFill/>
            <a:ln>
              <a:noFill/>
            </a:ln>
          </p:spPr>
        </p:pic>
        <p:sp>
          <p:nvSpPr>
            <p:cNvPr id="235" name="Google Shape;235;p14"/>
            <p:cNvSpPr/>
            <p:nvPr/>
          </p:nvSpPr>
          <p:spPr>
            <a:xfrm>
              <a:off x="1630548" y="2237741"/>
              <a:ext cx="2642100" cy="19170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CuadroTexto 1"/>
          <p:cNvSpPr txBox="1"/>
          <p:nvPr/>
        </p:nvSpPr>
        <p:spPr>
          <a:xfrm>
            <a:off x="5420231" y="5072121"/>
            <a:ext cx="441146" cy="276999"/>
          </a:xfrm>
          <a:prstGeom prst="rect">
            <a:avLst/>
          </a:prstGeom>
          <a:noFill/>
        </p:spPr>
        <p:txBody>
          <a:bodyPr wrap="none" rtlCol="0">
            <a:spAutoFit/>
          </a:bodyPr>
          <a:lstStyle/>
          <a:p>
            <a:r>
              <a:rPr lang="es-CO" sz="1200" dirty="0"/>
              <a:t>[14]</a:t>
            </a:r>
          </a:p>
        </p:txBody>
      </p:sp>
      <p:pic>
        <p:nvPicPr>
          <p:cNvPr id="3" name="Imagen 2">
            <a:extLst>
              <a:ext uri="{FF2B5EF4-FFF2-40B4-BE49-F238E27FC236}">
                <a16:creationId xmlns="" xmlns:a16="http://schemas.microsoft.com/office/drawing/2014/main" id="{A41C9881-EFC1-4347-9F5D-51A50BAE44DF}"/>
              </a:ext>
            </a:extLst>
          </p:cNvPr>
          <p:cNvPicPr>
            <a:picLocks noChangeAspect="1"/>
          </p:cNvPicPr>
          <p:nvPr/>
        </p:nvPicPr>
        <p:blipFill>
          <a:blip r:embed="rId4"/>
          <a:stretch>
            <a:fillRect/>
          </a:stretch>
        </p:blipFill>
        <p:spPr>
          <a:xfrm>
            <a:off x="677334" y="2549521"/>
            <a:ext cx="3689599" cy="197882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15"/>
          <p:cNvPicPr preferRelativeResize="0"/>
          <p:nvPr/>
        </p:nvPicPr>
        <p:blipFill>
          <a:blip r:embed="rId3">
            <a:alphaModFix/>
          </a:blip>
          <a:stretch>
            <a:fillRect/>
          </a:stretch>
        </p:blipFill>
        <p:spPr>
          <a:xfrm>
            <a:off x="1591200" y="1357312"/>
            <a:ext cx="5566838" cy="4093087"/>
          </a:xfrm>
          <a:prstGeom prst="rect">
            <a:avLst/>
          </a:prstGeom>
          <a:noFill/>
          <a:ln>
            <a:noFill/>
          </a:ln>
        </p:spPr>
      </p:pic>
      <p:sp>
        <p:nvSpPr>
          <p:cNvPr id="241" name="Google Shape;241;p15"/>
          <p:cNvSpPr/>
          <p:nvPr/>
        </p:nvSpPr>
        <p:spPr>
          <a:xfrm>
            <a:off x="7205526" y="3266063"/>
            <a:ext cx="1286412" cy="1041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txBox="1"/>
          <p:nvPr/>
        </p:nvSpPr>
        <p:spPr>
          <a:xfrm>
            <a:off x="9915175" y="2842350"/>
            <a:ext cx="2276700" cy="19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43" name="Google Shape;243;p15"/>
          <p:cNvSpPr/>
          <p:nvPr/>
        </p:nvSpPr>
        <p:spPr>
          <a:xfrm>
            <a:off x="8539426" y="3403855"/>
            <a:ext cx="1926937" cy="903208"/>
          </a:xfrm>
          <a:prstGeom prst="roundRect">
            <a:avLst>
              <a:gd name="adj" fmla="val 16667"/>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CO" sz="2000" dirty="0"/>
              <a:t>MODELO COMPLETO</a:t>
            </a:r>
            <a:endParaRPr sz="2000" dirty="0"/>
          </a:p>
        </p:txBody>
      </p:sp>
      <p:sp>
        <p:nvSpPr>
          <p:cNvPr id="2" name="CuadroTexto 1"/>
          <p:cNvSpPr txBox="1"/>
          <p:nvPr/>
        </p:nvSpPr>
        <p:spPr>
          <a:xfrm>
            <a:off x="1591200" y="5450400"/>
            <a:ext cx="441146" cy="276999"/>
          </a:xfrm>
          <a:prstGeom prst="rect">
            <a:avLst/>
          </a:prstGeom>
          <a:noFill/>
        </p:spPr>
        <p:txBody>
          <a:bodyPr wrap="none" rtlCol="0">
            <a:spAutoFit/>
          </a:bodyPr>
          <a:lstStyle/>
          <a:p>
            <a:r>
              <a:rPr lang="es-CO" sz="1200" dirty="0"/>
              <a:t>[15]</a:t>
            </a: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16"/>
          <p:cNvPicPr preferRelativeResize="0"/>
          <p:nvPr/>
        </p:nvPicPr>
        <p:blipFill>
          <a:blip r:embed="rId3">
            <a:alphaModFix/>
          </a:blip>
          <a:stretch>
            <a:fillRect/>
          </a:stretch>
        </p:blipFill>
        <p:spPr>
          <a:xfrm>
            <a:off x="507987" y="1307186"/>
            <a:ext cx="5108858" cy="4125629"/>
          </a:xfrm>
          <a:prstGeom prst="rect">
            <a:avLst/>
          </a:prstGeom>
          <a:noFill/>
          <a:ln>
            <a:noFill/>
          </a:ln>
        </p:spPr>
      </p:pic>
      <p:sp>
        <p:nvSpPr>
          <p:cNvPr id="249" name="Google Shape;249;p16"/>
          <p:cNvSpPr/>
          <p:nvPr/>
        </p:nvSpPr>
        <p:spPr>
          <a:xfrm>
            <a:off x="5720026" y="2817600"/>
            <a:ext cx="1503900" cy="122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7327107" y="2900250"/>
            <a:ext cx="2925000" cy="1057500"/>
          </a:xfrm>
          <a:prstGeom prst="roundRect">
            <a:avLst>
              <a:gd name="adj" fmla="val 16667"/>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CO" sz="2000" dirty="0"/>
              <a:t>REPRESENTACIÓN PRECISA</a:t>
            </a:r>
            <a:endParaRPr sz="2000" dirty="0"/>
          </a:p>
        </p:txBody>
      </p:sp>
      <p:sp>
        <p:nvSpPr>
          <p:cNvPr id="2" name="CuadroTexto 1"/>
          <p:cNvSpPr txBox="1"/>
          <p:nvPr/>
        </p:nvSpPr>
        <p:spPr>
          <a:xfrm>
            <a:off x="507987" y="5432815"/>
            <a:ext cx="441146" cy="276999"/>
          </a:xfrm>
          <a:prstGeom prst="rect">
            <a:avLst/>
          </a:prstGeom>
          <a:noFill/>
        </p:spPr>
        <p:txBody>
          <a:bodyPr wrap="none" rtlCol="0">
            <a:spAutoFit/>
          </a:bodyPr>
          <a:lstStyle/>
          <a:p>
            <a:r>
              <a:rPr lang="es-CO" sz="1200" dirty="0"/>
              <a:t>[16]</a:t>
            </a: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4200" dirty="0">
                <a:solidFill>
                  <a:schemeClr val="bg2">
                    <a:lumMod val="10000"/>
                  </a:schemeClr>
                </a:solidFill>
                <a:latin typeface="Arial" panose="020B0604020202020204" pitchFamily="34" charset="0"/>
                <a:cs typeface="Arial" panose="020B0604020202020204" pitchFamily="34" charset="0"/>
              </a:rPr>
              <a:t>CASOS DE ESTUDIO</a:t>
            </a:r>
            <a:endParaRPr sz="4200" dirty="0">
              <a:solidFill>
                <a:schemeClr val="bg2">
                  <a:lumMod val="10000"/>
                </a:schemeClr>
              </a:solidFill>
              <a:latin typeface="Arial" panose="020B0604020202020204" pitchFamily="34" charset="0"/>
              <a:cs typeface="Arial" panose="020B0604020202020204" pitchFamily="34" charset="0"/>
            </a:endParaRPr>
          </a:p>
        </p:txBody>
      </p:sp>
      <p:pic>
        <p:nvPicPr>
          <p:cNvPr id="256" name="Google Shape;256;p18"/>
          <p:cNvPicPr preferRelativeResize="0"/>
          <p:nvPr/>
        </p:nvPicPr>
        <p:blipFill>
          <a:blip r:embed="rId3">
            <a:alphaModFix/>
          </a:blip>
          <a:stretch>
            <a:fillRect/>
          </a:stretch>
        </p:blipFill>
        <p:spPr>
          <a:xfrm>
            <a:off x="936000" y="2429222"/>
            <a:ext cx="4457010" cy="3143774"/>
          </a:xfrm>
          <a:prstGeom prst="rect">
            <a:avLst/>
          </a:prstGeom>
          <a:noFill/>
          <a:ln>
            <a:noFill/>
          </a:ln>
        </p:spPr>
      </p:pic>
      <p:sp>
        <p:nvSpPr>
          <p:cNvPr id="2" name="CuadroTexto 1"/>
          <p:cNvSpPr txBox="1"/>
          <p:nvPr/>
        </p:nvSpPr>
        <p:spPr>
          <a:xfrm>
            <a:off x="936000" y="5677200"/>
            <a:ext cx="441146" cy="276999"/>
          </a:xfrm>
          <a:prstGeom prst="rect">
            <a:avLst/>
          </a:prstGeom>
          <a:noFill/>
        </p:spPr>
        <p:txBody>
          <a:bodyPr wrap="none" rtlCol="0">
            <a:spAutoFit/>
          </a:bodyPr>
          <a:lstStyle/>
          <a:p>
            <a:r>
              <a:rPr lang="es-CO" sz="1200" dirty="0"/>
              <a:t>[17]</a:t>
            </a:r>
          </a:p>
        </p:txBody>
      </p:sp>
      <p:sp>
        <p:nvSpPr>
          <p:cNvPr id="3" name="CuadroTexto 2"/>
          <p:cNvSpPr txBox="1"/>
          <p:nvPr/>
        </p:nvSpPr>
        <p:spPr>
          <a:xfrm>
            <a:off x="5792400" y="5677200"/>
            <a:ext cx="441146" cy="276999"/>
          </a:xfrm>
          <a:prstGeom prst="rect">
            <a:avLst/>
          </a:prstGeom>
          <a:noFill/>
        </p:spPr>
        <p:txBody>
          <a:bodyPr wrap="none" rtlCol="0">
            <a:spAutoFit/>
          </a:bodyPr>
          <a:lstStyle/>
          <a:p>
            <a:r>
              <a:rPr lang="es-CO" sz="1200" dirty="0"/>
              <a:t>[18]</a:t>
            </a:r>
          </a:p>
        </p:txBody>
      </p:sp>
      <p:pic>
        <p:nvPicPr>
          <p:cNvPr id="4" name="Imagen 3"/>
          <p:cNvPicPr>
            <a:picLocks noChangeAspect="1"/>
          </p:cNvPicPr>
          <p:nvPr/>
        </p:nvPicPr>
        <p:blipFill>
          <a:blip r:embed="rId4"/>
          <a:stretch>
            <a:fillRect/>
          </a:stretch>
        </p:blipFill>
        <p:spPr>
          <a:xfrm>
            <a:off x="5792401" y="2443771"/>
            <a:ext cx="3481602" cy="31146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4200" dirty="0">
                <a:solidFill>
                  <a:schemeClr val="bg2">
                    <a:lumMod val="10000"/>
                  </a:schemeClr>
                </a:solidFill>
                <a:latin typeface="Arial" panose="020B0604020202020204" pitchFamily="34" charset="0"/>
                <a:cs typeface="Arial" panose="020B0604020202020204" pitchFamily="34" charset="0"/>
              </a:rPr>
              <a:t>PROGRAMA ACADÉMICO</a:t>
            </a:r>
            <a:endParaRPr sz="4200" dirty="0">
              <a:solidFill>
                <a:schemeClr val="bg2">
                  <a:lumMod val="10000"/>
                </a:schemeClr>
              </a:solidFill>
              <a:latin typeface="Arial" panose="020B0604020202020204" pitchFamily="34" charset="0"/>
              <a:cs typeface="Arial" panose="020B0604020202020204" pitchFamily="34" charset="0"/>
            </a:endParaRPr>
          </a:p>
        </p:txBody>
      </p:sp>
      <p:pic>
        <p:nvPicPr>
          <p:cNvPr id="263" name="Google Shape;263;p19"/>
          <p:cNvPicPr preferRelativeResize="0"/>
          <p:nvPr/>
        </p:nvPicPr>
        <p:blipFill rotWithShape="1">
          <a:blip r:embed="rId3">
            <a:alphaModFix/>
          </a:blip>
          <a:srcRect l="9109" t="1433" r="17939" b="9031"/>
          <a:stretch/>
        </p:blipFill>
        <p:spPr>
          <a:xfrm>
            <a:off x="1591200" y="1978538"/>
            <a:ext cx="5843587" cy="3471862"/>
          </a:xfrm>
          <a:prstGeom prst="rect">
            <a:avLst/>
          </a:prstGeom>
          <a:noFill/>
          <a:ln>
            <a:noFill/>
          </a:ln>
        </p:spPr>
      </p:pic>
      <p:sp>
        <p:nvSpPr>
          <p:cNvPr id="2" name="CuadroTexto 1"/>
          <p:cNvSpPr txBox="1"/>
          <p:nvPr/>
        </p:nvSpPr>
        <p:spPr>
          <a:xfrm>
            <a:off x="1591200" y="5450400"/>
            <a:ext cx="441146" cy="276999"/>
          </a:xfrm>
          <a:prstGeom prst="rect">
            <a:avLst/>
          </a:prstGeom>
          <a:noFill/>
        </p:spPr>
        <p:txBody>
          <a:bodyPr wrap="none" rtlCol="0">
            <a:spAutoFit/>
          </a:bodyPr>
          <a:lstStyle/>
          <a:p>
            <a:r>
              <a:rPr lang="es-CO" sz="1200" dirty="0"/>
              <a:t>[19]</a:t>
            </a: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4200" dirty="0">
                <a:solidFill>
                  <a:schemeClr val="bg2">
                    <a:lumMod val="10000"/>
                  </a:schemeClr>
                </a:solidFill>
                <a:latin typeface="Arial" panose="020B0604020202020204" pitchFamily="34" charset="0"/>
                <a:cs typeface="Arial" panose="020B0604020202020204" pitchFamily="34" charset="0"/>
              </a:rPr>
              <a:t>COMPETENCIAS DE SIMULACIÓN</a:t>
            </a:r>
            <a:endParaRPr sz="4200" dirty="0">
              <a:solidFill>
                <a:schemeClr val="bg2">
                  <a:lumMod val="10000"/>
                </a:schemeClr>
              </a:solidFill>
              <a:latin typeface="Arial" panose="020B0604020202020204" pitchFamily="34" charset="0"/>
              <a:cs typeface="Arial" panose="020B0604020202020204" pitchFamily="34" charset="0"/>
            </a:endParaRPr>
          </a:p>
        </p:txBody>
      </p:sp>
      <p:sp>
        <p:nvSpPr>
          <p:cNvPr id="2" name="CuadroTexto 1"/>
          <p:cNvSpPr txBox="1"/>
          <p:nvPr/>
        </p:nvSpPr>
        <p:spPr>
          <a:xfrm>
            <a:off x="364825" y="5792378"/>
            <a:ext cx="625018" cy="276999"/>
          </a:xfrm>
          <a:prstGeom prst="rect">
            <a:avLst/>
          </a:prstGeom>
          <a:noFill/>
        </p:spPr>
        <p:txBody>
          <a:bodyPr wrap="square" rtlCol="0">
            <a:spAutoFit/>
          </a:bodyPr>
          <a:lstStyle/>
          <a:p>
            <a:r>
              <a:rPr lang="es-CO" sz="1200" dirty="0"/>
              <a:t>[20]</a:t>
            </a:r>
          </a:p>
        </p:txBody>
      </p:sp>
      <p:pic>
        <p:nvPicPr>
          <p:cNvPr id="5" name="Imagen 4">
            <a:extLst>
              <a:ext uri="{FF2B5EF4-FFF2-40B4-BE49-F238E27FC236}">
                <a16:creationId xmlns="" xmlns:a16="http://schemas.microsoft.com/office/drawing/2014/main" id="{CD85975A-37BC-4B61-BC42-CDEE832D85F0}"/>
              </a:ext>
            </a:extLst>
          </p:cNvPr>
          <p:cNvPicPr>
            <a:picLocks noChangeAspect="1"/>
          </p:cNvPicPr>
          <p:nvPr/>
        </p:nvPicPr>
        <p:blipFill>
          <a:blip r:embed="rId3"/>
          <a:stretch>
            <a:fillRect/>
          </a:stretch>
        </p:blipFill>
        <p:spPr>
          <a:xfrm>
            <a:off x="4792980" y="2759268"/>
            <a:ext cx="5399091" cy="3033110"/>
          </a:xfrm>
          <a:prstGeom prst="rect">
            <a:avLst/>
          </a:prstGeom>
        </p:spPr>
      </p:pic>
      <p:pic>
        <p:nvPicPr>
          <p:cNvPr id="5122" name="Picture 2" descr="Foto del equipo SimSquad">
            <a:extLst>
              <a:ext uri="{FF2B5EF4-FFF2-40B4-BE49-F238E27FC236}">
                <a16:creationId xmlns="" xmlns:a16="http://schemas.microsoft.com/office/drawing/2014/main" id="{80EF8B7F-D4FF-4C72-801F-3FC78DEDF6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25" y="3445825"/>
            <a:ext cx="3810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 xmlns:a16="http://schemas.microsoft.com/office/drawing/2014/main" id="{6413878E-4597-466A-920E-3E508B52F1D0}"/>
              </a:ext>
            </a:extLst>
          </p:cNvPr>
          <p:cNvSpPr/>
          <p:nvPr/>
        </p:nvSpPr>
        <p:spPr>
          <a:xfrm>
            <a:off x="276540" y="2133828"/>
            <a:ext cx="3446777" cy="738664"/>
          </a:xfrm>
          <a:prstGeom prst="rect">
            <a:avLst/>
          </a:prstGeom>
        </p:spPr>
        <p:txBody>
          <a:bodyPr wrap="none">
            <a:spAutoFit/>
          </a:bodyPr>
          <a:lstStyle/>
          <a:p>
            <a:pPr marL="374650" lvl="0" indent="-285750">
              <a:buSzPts val="2200"/>
              <a:buFont typeface="Arial" panose="020B0604020202020204" pitchFamily="34" charset="0"/>
              <a:buChar char="•"/>
            </a:pPr>
            <a:r>
              <a:rPr lang="es-ES"/>
              <a:t>Estudiantes de pregrado y posgrado</a:t>
            </a:r>
          </a:p>
          <a:p>
            <a:pPr marL="374650" lvl="0" indent="-285750">
              <a:buSzPts val="2200"/>
              <a:buFont typeface="Arial" panose="020B0604020202020204" pitchFamily="34" charset="0"/>
              <a:buChar char="•"/>
            </a:pPr>
            <a:r>
              <a:rPr lang="es-ES"/>
              <a:t>Premio efectivo de $ 6000 </a:t>
            </a:r>
          </a:p>
          <a:p>
            <a:pPr marL="88900" lvl="0">
              <a:buSzPts val="2200"/>
            </a:pPr>
            <a:endParaRPr lang="es-ES" dirty="0"/>
          </a:p>
        </p:txBody>
      </p:sp>
      <p:sp>
        <p:nvSpPr>
          <p:cNvPr id="7" name="Rectángulo 6">
            <a:extLst>
              <a:ext uri="{FF2B5EF4-FFF2-40B4-BE49-F238E27FC236}">
                <a16:creationId xmlns="" xmlns:a16="http://schemas.microsoft.com/office/drawing/2014/main" id="{3F55EDD3-9EAB-4570-956F-7FAC4BB1041F}"/>
              </a:ext>
            </a:extLst>
          </p:cNvPr>
          <p:cNvSpPr/>
          <p:nvPr/>
        </p:nvSpPr>
        <p:spPr>
          <a:xfrm>
            <a:off x="510733" y="2922031"/>
            <a:ext cx="1539204" cy="307777"/>
          </a:xfrm>
          <a:prstGeom prst="rect">
            <a:avLst/>
          </a:prstGeom>
        </p:spPr>
        <p:txBody>
          <a:bodyPr wrap="none">
            <a:spAutoFit/>
          </a:bodyPr>
          <a:lstStyle/>
          <a:p>
            <a:pPr marL="374650" lvl="0" indent="-285750">
              <a:buSzPts val="2200"/>
              <a:buFont typeface="Wingdings" panose="05000000000000000000" pitchFamily="2" charset="2"/>
              <a:buChar char="Ø"/>
            </a:pPr>
            <a:r>
              <a:rPr lang="es-ES" dirty="0"/>
              <a:t>MAYO 2020</a:t>
            </a: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
          <p:cNvPicPr preferRelativeResize="0"/>
          <p:nvPr/>
        </p:nvPicPr>
        <p:blipFill rotWithShape="1">
          <a:blip r:embed="rId3">
            <a:alphaModFix/>
          </a:blip>
          <a:srcRect/>
          <a:stretch/>
        </p:blipFill>
        <p:spPr>
          <a:xfrm>
            <a:off x="1592234" y="1381757"/>
            <a:ext cx="7315200" cy="4067175"/>
          </a:xfrm>
          <a:prstGeom prst="rect">
            <a:avLst/>
          </a:prstGeom>
          <a:noFill/>
          <a:ln>
            <a:noFill/>
          </a:ln>
        </p:spPr>
      </p:pic>
      <p:sp>
        <p:nvSpPr>
          <p:cNvPr id="140" name="Google Shape;140;p2"/>
          <p:cNvSpPr txBox="1"/>
          <p:nvPr/>
        </p:nvSpPr>
        <p:spPr>
          <a:xfrm>
            <a:off x="1592234" y="5448932"/>
            <a:ext cx="386691" cy="31042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O" sz="1200" dirty="0">
                <a:latin typeface="Calibri"/>
                <a:ea typeface="Calibri"/>
                <a:cs typeface="Calibri"/>
                <a:sym typeface="Calibri"/>
              </a:rPr>
              <a:t>[1]</a:t>
            </a:r>
            <a:endParaRPr sz="1200" dirty="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8e9c387fc1_1_70"/>
          <p:cNvSpPr txBox="1">
            <a:spLocks noGrp="1"/>
          </p:cNvSpPr>
          <p:nvPr>
            <p:ph type="title"/>
          </p:nvPr>
        </p:nvSpPr>
        <p:spPr>
          <a:xfrm>
            <a:off x="677334" y="0"/>
            <a:ext cx="8596668" cy="1320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CO" sz="4200" dirty="0">
                <a:solidFill>
                  <a:schemeClr val="bg2">
                    <a:lumMod val="10000"/>
                  </a:schemeClr>
                </a:solidFill>
                <a:latin typeface="Arial" panose="020B0604020202020204" pitchFamily="34" charset="0"/>
                <a:cs typeface="Arial" panose="020B0604020202020204" pitchFamily="34" charset="0"/>
              </a:rPr>
              <a:t>REFERENCIAS</a:t>
            </a:r>
            <a:endParaRPr sz="4200" dirty="0">
              <a:solidFill>
                <a:schemeClr val="bg2">
                  <a:lumMod val="10000"/>
                </a:schemeClr>
              </a:solidFill>
              <a:latin typeface="Arial" panose="020B0604020202020204" pitchFamily="34" charset="0"/>
              <a:cs typeface="Arial" panose="020B0604020202020204" pitchFamily="34" charset="0"/>
            </a:endParaRPr>
          </a:p>
        </p:txBody>
      </p:sp>
      <p:sp>
        <p:nvSpPr>
          <p:cNvPr id="275" name="Google Shape;275;g8e9c387fc1_1_70"/>
          <p:cNvSpPr txBox="1">
            <a:spLocks noGrp="1"/>
          </p:cNvSpPr>
          <p:nvPr>
            <p:ph idx="1"/>
          </p:nvPr>
        </p:nvSpPr>
        <p:spPr>
          <a:xfrm>
            <a:off x="677334" y="1146177"/>
            <a:ext cx="8596668" cy="4818525"/>
          </a:xfrm>
          <a:prstGeom prst="rect">
            <a:avLst/>
          </a:prstGeom>
        </p:spPr>
        <p:txBody>
          <a:bodyPr spcFirstLastPara="1" wrap="square" lIns="91425" tIns="45700" rIns="91425" bIns="45700" anchor="t" anchorCtr="0">
            <a:noAutofit/>
          </a:bodyPr>
          <a:lstStyle/>
          <a:p>
            <a:pPr marL="0" lvl="0" indent="0">
              <a:spcBef>
                <a:spcPts val="0"/>
              </a:spcBef>
              <a:buNone/>
            </a:pPr>
            <a:r>
              <a:rPr lang="es-CO" sz="1300" dirty="0">
                <a:latin typeface="Arial" panose="020B0604020202020204" pitchFamily="34" charset="0"/>
                <a:cs typeface="Arial" panose="020B0604020202020204" pitchFamily="34" charset="0"/>
              </a:rPr>
              <a:t>[1]</a:t>
            </a:r>
            <a:r>
              <a:rPr lang="es-CO" sz="1300" dirty="0">
                <a:latin typeface="Arial" panose="020B0604020202020204" pitchFamily="34" charset="0"/>
                <a:cs typeface="Arial" panose="020B0604020202020204" pitchFamily="34" charset="0"/>
                <a:hlinkClick r:id="rId3"/>
              </a:rPr>
              <a:t>https://www.elcontribuyente.mx/wp-content/uploads/2019/08/shutterstock_1176037441-768x427.jpg</a:t>
            </a:r>
            <a:r>
              <a:rPr lang="es-CO" sz="1300" dirty="0">
                <a:latin typeface="Arial" panose="020B0604020202020204" pitchFamily="34" charset="0"/>
                <a:cs typeface="Arial" panose="020B0604020202020204" pitchFamily="34" charset="0"/>
              </a:rPr>
              <a:t> </a:t>
            </a:r>
          </a:p>
          <a:p>
            <a:pPr marL="0" lvl="0" indent="0">
              <a:spcBef>
                <a:spcPts val="0"/>
              </a:spcBef>
              <a:buNone/>
            </a:pPr>
            <a:r>
              <a:rPr lang="es-CO" sz="1300" dirty="0">
                <a:latin typeface="Arial" panose="020B0604020202020204" pitchFamily="34" charset="0"/>
                <a:cs typeface="Arial" panose="020B0604020202020204" pitchFamily="34" charset="0"/>
              </a:rPr>
              <a:t>[2]</a:t>
            </a:r>
            <a:r>
              <a:rPr lang="es-CO" sz="1300" dirty="0">
                <a:latin typeface="Arial" panose="020B0604020202020204" pitchFamily="34" charset="0"/>
                <a:cs typeface="Arial" panose="020B0604020202020204" pitchFamily="34" charset="0"/>
                <a:hlinkClick r:id="rId4"/>
              </a:rPr>
              <a:t>https://blog.nubox.com/hubfs/historia-contabilidad.png</a:t>
            </a:r>
            <a:endParaRPr lang="es-CO" sz="1300" dirty="0">
              <a:latin typeface="Arial" panose="020B0604020202020204" pitchFamily="34" charset="0"/>
              <a:cs typeface="Arial" panose="020B0604020202020204" pitchFamily="34" charset="0"/>
            </a:endParaRPr>
          </a:p>
          <a:p>
            <a:pPr marL="0" lvl="0" indent="0" algn="just">
              <a:spcBef>
                <a:spcPts val="0"/>
              </a:spcBef>
              <a:buNone/>
            </a:pPr>
            <a:r>
              <a:rPr lang="es-CO" sz="1300" dirty="0">
                <a:latin typeface="Arial" panose="020B0604020202020204" pitchFamily="34" charset="0"/>
                <a:cs typeface="Arial" panose="020B0604020202020204" pitchFamily="34" charset="0"/>
              </a:rPr>
              <a:t>[3]</a:t>
            </a:r>
            <a:r>
              <a:rPr lang="es-CO" sz="1300" u="sng" dirty="0">
                <a:latin typeface="Arial" panose="020B0604020202020204" pitchFamily="34" charset="0"/>
                <a:cs typeface="Arial" panose="020B0604020202020204" pitchFamily="34" charset="0"/>
              </a:rPr>
              <a:t> </a:t>
            </a:r>
            <a:r>
              <a:rPr lang="es-CO" sz="1300" u="sng" dirty="0">
                <a:latin typeface="Arial" panose="020B0604020202020204" pitchFamily="34" charset="0"/>
                <a:cs typeface="Arial" panose="020B0604020202020204" pitchFamily="34" charset="0"/>
                <a:hlinkClick r:id="rId5"/>
              </a:rPr>
              <a:t>https://www.mundofranquicia.com/wp-content/uploads/2016/08/Local-2.jpg</a:t>
            </a:r>
            <a:r>
              <a:rPr lang="es-CO" sz="1300" u="sng" dirty="0">
                <a:latin typeface="Arial" panose="020B0604020202020204" pitchFamily="34" charset="0"/>
                <a:cs typeface="Arial" panose="020B0604020202020204" pitchFamily="34" charset="0"/>
              </a:rPr>
              <a:t>  </a:t>
            </a:r>
          </a:p>
          <a:p>
            <a:pPr marL="0" lvl="0" indent="0" algn="just">
              <a:spcBef>
                <a:spcPts val="0"/>
              </a:spcBef>
              <a:buNone/>
            </a:pPr>
            <a:r>
              <a:rPr lang="es-CO" sz="1300" dirty="0">
                <a:latin typeface="Arial" panose="020B0604020202020204" pitchFamily="34" charset="0"/>
                <a:cs typeface="Arial" panose="020B0604020202020204" pitchFamily="34" charset="0"/>
              </a:rPr>
              <a:t>[4]</a:t>
            </a:r>
            <a:r>
              <a:rPr lang="es-CO" sz="1300" u="sng" dirty="0">
                <a:latin typeface="Arial" panose="020B0604020202020204" pitchFamily="34" charset="0"/>
                <a:cs typeface="Arial" panose="020B0604020202020204" pitchFamily="34" charset="0"/>
                <a:hlinkClick r:id="rId6"/>
              </a:rPr>
              <a:t>https://s3-sa-east-1.amazonaws.com/konduto-blog-assets/151201-empresario-relogios.jpg</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[5]</a:t>
            </a:r>
            <a:r>
              <a:rPr lang="es-CO" sz="1300" u="sng" dirty="0">
                <a:latin typeface="Arial" panose="020B0604020202020204" pitchFamily="34" charset="0"/>
                <a:cs typeface="Arial" panose="020B0604020202020204" pitchFamily="34" charset="0"/>
                <a:hlinkClick r:id="rId7"/>
              </a:rPr>
              <a:t>https://encrypted-tbn0.gstatic.com/images?q=tbn%3AANd9GcT6EaOOlm3IxQaYuDkN8W6IhL5DABmHyjLCLw&amp;usqp=CAU</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[6]</a:t>
            </a:r>
            <a:r>
              <a:rPr lang="es-CO" sz="1300" dirty="0">
                <a:latin typeface="Arial" panose="020B0604020202020204" pitchFamily="34" charset="0"/>
                <a:cs typeface="Arial" panose="020B0604020202020204" pitchFamily="34" charset="0"/>
                <a:hlinkClick r:id="rId8"/>
              </a:rPr>
              <a:t>https://img.directindustry.es/images_di/photo-g/180278-10395118.jpg</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[7]</a:t>
            </a:r>
            <a:r>
              <a:rPr lang="es-CO" sz="1300" dirty="0">
                <a:latin typeface="Arial" panose="020B0604020202020204" pitchFamily="34" charset="0"/>
                <a:cs typeface="Arial" panose="020B0604020202020204" pitchFamily="34" charset="0"/>
                <a:hlinkClick r:id="rId9"/>
              </a:rPr>
              <a:t>https://www.alsa.es/formaempleo/empleo/media/slider_simulador/simulador.png</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[8]</a:t>
            </a:r>
            <a:r>
              <a:rPr lang="es-CO" sz="1300" dirty="0">
                <a:latin typeface="Arial" panose="020B0604020202020204" pitchFamily="34" charset="0"/>
                <a:cs typeface="Arial" panose="020B0604020202020204" pitchFamily="34" charset="0"/>
                <a:hlinkClick r:id="rId10"/>
              </a:rPr>
              <a:t>https://interaccioneslocales.files.wordpress.com/2011/07/shelling_04.jpg</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[9]</a:t>
            </a:r>
            <a:r>
              <a:rPr lang="es-CO" sz="1300" dirty="0">
                <a:latin typeface="Arial" panose="020B0604020202020204" pitchFamily="34" charset="0"/>
                <a:cs typeface="Arial" panose="020B0604020202020204" pitchFamily="34" charset="0"/>
                <a:hlinkClick r:id="rId11"/>
              </a:rPr>
              <a:t>http://www.simio-simulacion.es/wp-content/uploads/2019/08/CompoInicio-1024x587.png</a:t>
            </a:r>
            <a:endParaRPr lang="es-CO" sz="1300" dirty="0">
              <a:latin typeface="Arial" panose="020B0604020202020204" pitchFamily="34" charset="0"/>
              <a:cs typeface="Arial" panose="020B0604020202020204" pitchFamily="34" charset="0"/>
            </a:endParaRPr>
          </a:p>
          <a:p>
            <a:pPr marL="0" indent="0">
              <a:spcBef>
                <a:spcPts val="0"/>
              </a:spcBef>
              <a:buNone/>
            </a:pPr>
            <a:r>
              <a:rPr lang="es-CO" sz="1300" dirty="0">
                <a:latin typeface="Arial" panose="020B0604020202020204" pitchFamily="34" charset="0"/>
                <a:cs typeface="Arial" panose="020B0604020202020204" pitchFamily="34" charset="0"/>
              </a:rPr>
              <a:t>[10]</a:t>
            </a:r>
            <a:r>
              <a:rPr lang="es-CO" sz="1300" u="sng" dirty="0">
                <a:latin typeface="Arial" panose="020B0604020202020204" pitchFamily="34" charset="0"/>
                <a:cs typeface="Arial" panose="020B0604020202020204" pitchFamily="34" charset="0"/>
                <a:hlinkClick r:id="rId12"/>
              </a:rPr>
              <a:t>https://www.climbea.com/wp-content/uploads/2017/09/control-gestion.png</a:t>
            </a:r>
            <a:endParaRPr lang="es-CO" sz="1300" dirty="0">
              <a:latin typeface="Arial" panose="020B0604020202020204" pitchFamily="34" charset="0"/>
              <a:cs typeface="Arial" panose="020B0604020202020204" pitchFamily="34" charset="0"/>
            </a:endParaRPr>
          </a:p>
          <a:p>
            <a:pPr marL="0" indent="0">
              <a:spcBef>
                <a:spcPts val="0"/>
              </a:spcBef>
              <a:buNone/>
            </a:pPr>
            <a:r>
              <a:rPr lang="es-CO" sz="1300" dirty="0">
                <a:latin typeface="Arial" panose="020B0604020202020204" pitchFamily="34" charset="0"/>
                <a:cs typeface="Arial" panose="020B0604020202020204" pitchFamily="34" charset="0"/>
              </a:rPr>
              <a:t>[11]</a:t>
            </a:r>
            <a:r>
              <a:rPr lang="es-CO" sz="1300" u="sng" dirty="0">
                <a:latin typeface="Arial" panose="020B0604020202020204" pitchFamily="34" charset="0"/>
                <a:cs typeface="Arial" panose="020B0604020202020204" pitchFamily="34" charset="0"/>
                <a:hlinkClick r:id="rId13"/>
              </a:rPr>
              <a:t>https://img.blogs.es/anexom/wp-content/uploads/2019/06/inteligenciaartificial.jpg</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[12]</a:t>
            </a:r>
            <a:r>
              <a:rPr lang="es-CO" sz="1300" dirty="0">
                <a:latin typeface="Arial" panose="020B0604020202020204" pitchFamily="34" charset="0"/>
                <a:cs typeface="Arial" panose="020B0604020202020204" pitchFamily="34" charset="0"/>
                <a:hlinkClick r:id="rId14"/>
              </a:rPr>
              <a:t>https://www.openservice.mx/blog/service-management-y-sus-4-caracteristicas-basicas/</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[13]</a:t>
            </a:r>
            <a:r>
              <a:rPr lang="es-CO" sz="1300" dirty="0">
                <a:latin typeface="Arial" panose="020B0604020202020204" pitchFamily="34" charset="0"/>
                <a:cs typeface="Arial" panose="020B0604020202020204" pitchFamily="34" charset="0"/>
                <a:hlinkClick r:id="rId15"/>
              </a:rPr>
              <a:t>https://www.rufinolasaosa.es/wp-content/uploads/2016/10/tecnica-cinco-por-que-solucion-problemas.jpg</a:t>
            </a:r>
            <a:endParaRPr lang="es-CO" sz="1300" dirty="0">
              <a:latin typeface="Arial" panose="020B0604020202020204" pitchFamily="34" charset="0"/>
              <a:cs typeface="Arial" panose="020B0604020202020204" pitchFamily="34" charset="0"/>
            </a:endParaRPr>
          </a:p>
          <a:p>
            <a:pPr marL="0" indent="0">
              <a:spcBef>
                <a:spcPts val="0"/>
              </a:spcBef>
              <a:buNone/>
            </a:pPr>
            <a:r>
              <a:rPr lang="es-CO" sz="1300" dirty="0">
                <a:latin typeface="Arial" panose="020B0604020202020204" pitchFamily="34" charset="0"/>
                <a:cs typeface="Arial" panose="020B0604020202020204" pitchFamily="34" charset="0"/>
              </a:rPr>
              <a:t>[14]</a:t>
            </a:r>
            <a:r>
              <a:rPr lang="es-CO" sz="1300" u="sng" dirty="0">
                <a:latin typeface="Arial" panose="020B0604020202020204" pitchFamily="34" charset="0"/>
                <a:cs typeface="Arial" panose="020B0604020202020204" pitchFamily="34" charset="0"/>
                <a:hlinkClick r:id="rId16"/>
              </a:rPr>
              <a:t>https://blog.educacionit.com/wp-content/uploads/2018/09/shutterstock-10338536170938-620x354-01-750x410.jpg</a:t>
            </a:r>
            <a:endParaRPr lang="es-CO" sz="1300" dirty="0">
              <a:latin typeface="Arial" panose="020B0604020202020204" pitchFamily="34" charset="0"/>
              <a:cs typeface="Arial" panose="020B0604020202020204" pitchFamily="34" charset="0"/>
            </a:endParaRPr>
          </a:p>
          <a:p>
            <a:pPr marL="0" indent="0">
              <a:spcBef>
                <a:spcPts val="0"/>
              </a:spcBef>
              <a:buNone/>
            </a:pPr>
            <a:r>
              <a:rPr lang="es-CO" sz="1300" dirty="0">
                <a:latin typeface="Arial" panose="020B0604020202020204" pitchFamily="34" charset="0"/>
                <a:cs typeface="Arial" panose="020B0604020202020204" pitchFamily="34" charset="0"/>
              </a:rPr>
              <a:t>[15]</a:t>
            </a:r>
            <a:r>
              <a:rPr lang="es-CO" sz="1300" u="sng" dirty="0">
                <a:latin typeface="Arial" panose="020B0604020202020204" pitchFamily="34" charset="0"/>
                <a:cs typeface="Arial" panose="020B0604020202020204" pitchFamily="34" charset="0"/>
                <a:hlinkClick r:id="rId17"/>
              </a:rPr>
              <a:t>https://sites.google.com/site/factorydesigncad3d/_/rsrc/1550870264222/simulacion-por-eventos-discretos/flexim.jpg</a:t>
            </a:r>
            <a:endParaRPr lang="es-CO" sz="1300" dirty="0">
              <a:latin typeface="Arial" panose="020B0604020202020204" pitchFamily="34" charset="0"/>
              <a:cs typeface="Arial" panose="020B0604020202020204" pitchFamily="34" charset="0"/>
            </a:endParaRPr>
          </a:p>
          <a:p>
            <a:pPr marL="0" indent="0">
              <a:spcBef>
                <a:spcPts val="0"/>
              </a:spcBef>
              <a:buNone/>
            </a:pPr>
            <a:r>
              <a:rPr lang="es-CO" sz="1300" dirty="0">
                <a:latin typeface="Arial" panose="020B0604020202020204" pitchFamily="34" charset="0"/>
                <a:cs typeface="Arial" panose="020B0604020202020204" pitchFamily="34" charset="0"/>
              </a:rPr>
              <a:t>[16]</a:t>
            </a:r>
            <a:r>
              <a:rPr lang="es-CO" sz="1300" dirty="0">
                <a:latin typeface="Arial" panose="020B0604020202020204" pitchFamily="34" charset="0"/>
                <a:cs typeface="Arial" panose="020B0604020202020204" pitchFamily="34" charset="0"/>
                <a:hlinkClick r:id="rId18"/>
              </a:rPr>
              <a:t>https://zonalogistica.com/wp-content/uploads/2018/03/Gr%E2%80%A0fico_3.png</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[17]</a:t>
            </a:r>
            <a:r>
              <a:rPr lang="es-CO" sz="1300" u="sng" dirty="0">
                <a:latin typeface="Arial" panose="020B0604020202020204" pitchFamily="34" charset="0"/>
                <a:cs typeface="Arial" panose="020B0604020202020204" pitchFamily="34" charset="0"/>
                <a:hlinkClick r:id="rId19"/>
              </a:rPr>
              <a:t>https://live.mrf.io/statics/i/ps/de6b5cc7c8deb8bhd.woldrwidessl.net/wp-content/uploads/2020/03/Centro-M%C3%A9dico-de-la-Universidad-de-Nebraska.jpg?width=1200&amp;enable=upscale</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[18]</a:t>
            </a:r>
            <a:r>
              <a:rPr lang="es-CO" sz="1300" u="sng" dirty="0">
                <a:latin typeface="Arial" panose="020B0604020202020204" pitchFamily="34" charset="0"/>
                <a:cs typeface="Arial" panose="020B0604020202020204" pitchFamily="34" charset="0"/>
                <a:hlinkClick r:id="rId20"/>
              </a:rPr>
              <a:t>https://www.simio.com/images/case-studies/konekta/caseThumb.png</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[19]</a:t>
            </a:r>
            <a:r>
              <a:rPr lang="es-CO" sz="1300" dirty="0">
                <a:latin typeface="Arial" panose="020B0604020202020204" pitchFamily="34" charset="0"/>
                <a:cs typeface="Arial" panose="020B0604020202020204" pitchFamily="34" charset="0"/>
                <a:hlinkClick r:id="rId21"/>
              </a:rPr>
              <a:t>http://comunicacioneducacion.weebly.com/uploads/6/3/0/6/630673/941267_orig.jpg</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[20] </a:t>
            </a:r>
            <a:r>
              <a:rPr lang="es-CO" sz="1400" dirty="0">
                <a:hlinkClick r:id="rId22"/>
              </a:rPr>
              <a:t>https://www.simio.com/academics/student-competition/May2020/index</a:t>
            </a:r>
            <a:r>
              <a:rPr lang="es-CO" sz="1400">
                <a:hlinkClick r:id="rId22"/>
              </a:rPr>
              <a:t>.php</a:t>
            </a:r>
            <a:endParaRPr lang="es-CO" sz="1400"/>
          </a:p>
          <a:p>
            <a:pPr marL="0" lvl="0" indent="0">
              <a:spcBef>
                <a:spcPts val="0"/>
              </a:spcBef>
              <a:buNone/>
            </a:pPr>
            <a:r>
              <a:rPr lang="es-CO" sz="1300">
                <a:latin typeface="Arial" panose="020B0604020202020204" pitchFamily="34" charset="0"/>
                <a:cs typeface="Arial" panose="020B0604020202020204" pitchFamily="34" charset="0"/>
              </a:rPr>
              <a:t>[</a:t>
            </a:r>
            <a:r>
              <a:rPr lang="es-CO" sz="1300" dirty="0">
                <a:latin typeface="Arial" panose="020B0604020202020204" pitchFamily="34" charset="0"/>
                <a:cs typeface="Arial" panose="020B0604020202020204" pitchFamily="34" charset="0"/>
              </a:rPr>
              <a:t>21]</a:t>
            </a:r>
            <a:r>
              <a:rPr lang="es-CO" sz="1300" dirty="0">
                <a:latin typeface="Arial" panose="020B0604020202020204" pitchFamily="34" charset="0"/>
                <a:cs typeface="Arial" panose="020B0604020202020204" pitchFamily="34" charset="0"/>
                <a:hlinkClick r:id="rId23"/>
              </a:rPr>
              <a:t>https://everipedia.org/wiki/lang_en/Simio</a:t>
            </a:r>
            <a:endParaRPr lang="es-CO" sz="1300" dirty="0">
              <a:latin typeface="Arial" panose="020B0604020202020204" pitchFamily="34" charset="0"/>
              <a:cs typeface="Arial" panose="020B0604020202020204" pitchFamily="34" charset="0"/>
            </a:endParaRPr>
          </a:p>
          <a:p>
            <a:pPr marL="0" lvl="0" indent="0">
              <a:spcBef>
                <a:spcPts val="0"/>
              </a:spcBef>
              <a:buNone/>
            </a:pPr>
            <a:r>
              <a:rPr lang="es-CO" sz="1300" dirty="0">
                <a:latin typeface="Arial" panose="020B0604020202020204" pitchFamily="34" charset="0"/>
                <a:cs typeface="Arial" panose="020B0604020202020204" pitchFamily="34" charset="0"/>
              </a:rPr>
              <a:t>[22]</a:t>
            </a:r>
            <a:r>
              <a:rPr lang="es-CO" sz="1300" dirty="0">
                <a:latin typeface="Arial" panose="020B0604020202020204" pitchFamily="34" charset="0"/>
                <a:cs typeface="Arial" panose="020B0604020202020204" pitchFamily="34" charset="0"/>
                <a:hlinkClick r:id="rId24"/>
              </a:rPr>
              <a:t>https://www.simio.com/</a:t>
            </a:r>
            <a:endParaRPr lang="es-CO" sz="13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
          <p:cNvPicPr preferRelativeResize="0"/>
          <p:nvPr/>
        </p:nvPicPr>
        <p:blipFill rotWithShape="1">
          <a:blip r:embed="rId3">
            <a:alphaModFix/>
          </a:blip>
          <a:srcRect l="6778" t="6672" r="4142"/>
          <a:stretch/>
        </p:blipFill>
        <p:spPr>
          <a:xfrm>
            <a:off x="1591200" y="1382400"/>
            <a:ext cx="7315200" cy="4068000"/>
          </a:xfrm>
          <a:prstGeom prst="rect">
            <a:avLst/>
          </a:prstGeom>
          <a:noFill/>
          <a:ln>
            <a:noFill/>
          </a:ln>
        </p:spPr>
      </p:pic>
      <p:sp>
        <p:nvSpPr>
          <p:cNvPr id="2" name="CuadroTexto 1"/>
          <p:cNvSpPr txBox="1"/>
          <p:nvPr/>
        </p:nvSpPr>
        <p:spPr>
          <a:xfrm>
            <a:off x="1591200" y="5450400"/>
            <a:ext cx="356188" cy="276999"/>
          </a:xfrm>
          <a:prstGeom prst="rect">
            <a:avLst/>
          </a:prstGeom>
          <a:noFill/>
        </p:spPr>
        <p:txBody>
          <a:bodyPr wrap="none" rtlCol="0">
            <a:spAutoFit/>
          </a:bodyPr>
          <a:lstStyle/>
          <a:p>
            <a:r>
              <a:rPr lang="es-CO" sz="1200" dirty="0"/>
              <a:t>[2]</a:t>
            </a: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4"/>
          <p:cNvPicPr preferRelativeResize="0"/>
          <p:nvPr/>
        </p:nvPicPr>
        <p:blipFill>
          <a:blip r:embed="rId3">
            <a:alphaModFix/>
          </a:blip>
          <a:stretch>
            <a:fillRect/>
          </a:stretch>
        </p:blipFill>
        <p:spPr>
          <a:xfrm>
            <a:off x="9540000" y="539650"/>
            <a:ext cx="1436325" cy="1436325"/>
          </a:xfrm>
          <a:prstGeom prst="rect">
            <a:avLst/>
          </a:prstGeom>
          <a:noFill/>
          <a:ln>
            <a:noFill/>
          </a:ln>
        </p:spPr>
      </p:pic>
      <p:pic>
        <p:nvPicPr>
          <p:cNvPr id="151" name="Google Shape;151;p4"/>
          <p:cNvPicPr preferRelativeResize="0"/>
          <p:nvPr/>
        </p:nvPicPr>
        <p:blipFill>
          <a:blip r:embed="rId4">
            <a:alphaModFix/>
          </a:blip>
          <a:stretch>
            <a:fillRect/>
          </a:stretch>
        </p:blipFill>
        <p:spPr>
          <a:xfrm>
            <a:off x="900000" y="539650"/>
            <a:ext cx="1436325" cy="1436325"/>
          </a:xfrm>
          <a:prstGeom prst="rect">
            <a:avLst/>
          </a:prstGeom>
          <a:noFill/>
          <a:ln>
            <a:noFill/>
          </a:ln>
        </p:spPr>
      </p:pic>
      <p:pic>
        <p:nvPicPr>
          <p:cNvPr id="152" name="Google Shape;152;p4"/>
          <p:cNvPicPr preferRelativeResize="0"/>
          <p:nvPr/>
        </p:nvPicPr>
        <p:blipFill>
          <a:blip r:embed="rId5">
            <a:alphaModFix/>
          </a:blip>
          <a:stretch>
            <a:fillRect/>
          </a:stretch>
        </p:blipFill>
        <p:spPr>
          <a:xfrm>
            <a:off x="5220000" y="539652"/>
            <a:ext cx="1436325" cy="1436325"/>
          </a:xfrm>
          <a:prstGeom prst="rect">
            <a:avLst/>
          </a:prstGeom>
          <a:noFill/>
          <a:ln>
            <a:noFill/>
          </a:ln>
        </p:spPr>
      </p:pic>
      <p:pic>
        <p:nvPicPr>
          <p:cNvPr id="153" name="Google Shape;153;p4"/>
          <p:cNvPicPr preferRelativeResize="0"/>
          <p:nvPr/>
        </p:nvPicPr>
        <p:blipFill>
          <a:blip r:embed="rId6">
            <a:alphaModFix/>
          </a:blip>
          <a:stretch>
            <a:fillRect/>
          </a:stretch>
        </p:blipFill>
        <p:spPr>
          <a:xfrm>
            <a:off x="3060000" y="2700000"/>
            <a:ext cx="1436325" cy="1436325"/>
          </a:xfrm>
          <a:prstGeom prst="rect">
            <a:avLst/>
          </a:prstGeom>
          <a:noFill/>
          <a:ln>
            <a:noFill/>
          </a:ln>
        </p:spPr>
      </p:pic>
      <p:pic>
        <p:nvPicPr>
          <p:cNvPr id="154" name="Google Shape;154;p4"/>
          <p:cNvPicPr preferRelativeResize="0"/>
          <p:nvPr/>
        </p:nvPicPr>
        <p:blipFill>
          <a:blip r:embed="rId7">
            <a:alphaModFix/>
          </a:blip>
          <a:stretch>
            <a:fillRect/>
          </a:stretch>
        </p:blipFill>
        <p:spPr>
          <a:xfrm>
            <a:off x="5220000" y="4860000"/>
            <a:ext cx="1436325" cy="1436325"/>
          </a:xfrm>
          <a:prstGeom prst="rect">
            <a:avLst/>
          </a:prstGeom>
          <a:noFill/>
          <a:ln>
            <a:noFill/>
          </a:ln>
        </p:spPr>
      </p:pic>
      <p:pic>
        <p:nvPicPr>
          <p:cNvPr id="155" name="Google Shape;155;p4"/>
          <p:cNvPicPr preferRelativeResize="0"/>
          <p:nvPr/>
        </p:nvPicPr>
        <p:blipFill>
          <a:blip r:embed="rId8">
            <a:alphaModFix/>
          </a:blip>
          <a:stretch>
            <a:fillRect/>
          </a:stretch>
        </p:blipFill>
        <p:spPr>
          <a:xfrm>
            <a:off x="7380000" y="2700000"/>
            <a:ext cx="1436325" cy="1436325"/>
          </a:xfrm>
          <a:prstGeom prst="rect">
            <a:avLst/>
          </a:prstGeom>
          <a:noFill/>
          <a:ln>
            <a:noFill/>
          </a:ln>
        </p:spPr>
      </p:pic>
      <p:sp>
        <p:nvSpPr>
          <p:cNvPr id="156" name="Google Shape;156;p4"/>
          <p:cNvSpPr txBox="1"/>
          <p:nvPr/>
        </p:nvSpPr>
        <p:spPr>
          <a:xfrm>
            <a:off x="900000" y="4860000"/>
            <a:ext cx="3569400" cy="8649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O" sz="4200" dirty="0"/>
              <a:t>INDUSTRIAS </a:t>
            </a:r>
            <a:endParaRPr sz="4200" dirty="0"/>
          </a:p>
          <a:p>
            <a:pPr marL="0" lvl="0" indent="0" algn="l" rtl="0">
              <a:spcBef>
                <a:spcPts val="0"/>
              </a:spcBef>
              <a:spcAft>
                <a:spcPts val="0"/>
              </a:spcAft>
              <a:buNone/>
            </a:pPr>
            <a:endParaRPr sz="4400" dirty="0"/>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5"/>
          <p:cNvSpPr txBox="1"/>
          <p:nvPr/>
        </p:nvSpPr>
        <p:spPr>
          <a:xfrm>
            <a:off x="8179288" y="2123375"/>
            <a:ext cx="2849400" cy="8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p>
        </p:txBody>
      </p:sp>
      <p:sp>
        <p:nvSpPr>
          <p:cNvPr id="163" name="Google Shape;163;p5"/>
          <p:cNvSpPr/>
          <p:nvPr/>
        </p:nvSpPr>
        <p:spPr>
          <a:xfrm>
            <a:off x="4716371" y="3429000"/>
            <a:ext cx="913461" cy="1024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s-CO" sz="4200" dirty="0">
                <a:solidFill>
                  <a:schemeClr val="bg2">
                    <a:lumMod val="10000"/>
                  </a:schemeClr>
                </a:solidFill>
                <a:latin typeface="Arial"/>
                <a:ea typeface="Arial"/>
                <a:cs typeface="Arial"/>
                <a:sym typeface="Arial"/>
              </a:rPr>
              <a:t>SIMIO PERMITE</a:t>
            </a:r>
            <a:endParaRPr sz="4200" dirty="0">
              <a:solidFill>
                <a:schemeClr val="bg2">
                  <a:lumMod val="10000"/>
                </a:schemeClr>
              </a:solidFill>
              <a:latin typeface="Arial"/>
              <a:ea typeface="Arial"/>
              <a:cs typeface="Arial"/>
              <a:sym typeface="Arial"/>
            </a:endParaRPr>
          </a:p>
        </p:txBody>
      </p:sp>
      <p:sp>
        <p:nvSpPr>
          <p:cNvPr id="7" name="Google Shape;199;p9"/>
          <p:cNvSpPr/>
          <p:nvPr/>
        </p:nvSpPr>
        <p:spPr>
          <a:xfrm>
            <a:off x="5629832" y="5275731"/>
            <a:ext cx="2606632" cy="10245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CO" sz="2000" dirty="0">
                <a:solidFill>
                  <a:schemeClr val="bg2">
                    <a:lumMod val="10000"/>
                  </a:schemeClr>
                </a:solidFill>
              </a:rPr>
              <a:t>Ver hacia el futuro</a:t>
            </a:r>
            <a:endParaRPr dirty="0">
              <a:solidFill>
                <a:schemeClr val="bg2">
                  <a:lumMod val="10000"/>
                </a:schemeClr>
              </a:solidFill>
            </a:endParaRPr>
          </a:p>
        </p:txBody>
      </p:sp>
      <p:sp>
        <p:nvSpPr>
          <p:cNvPr id="2" name="CuadroTexto 1"/>
          <p:cNvSpPr txBox="1"/>
          <p:nvPr/>
        </p:nvSpPr>
        <p:spPr>
          <a:xfrm>
            <a:off x="253592" y="5137231"/>
            <a:ext cx="356188" cy="276999"/>
          </a:xfrm>
          <a:prstGeom prst="rect">
            <a:avLst/>
          </a:prstGeom>
          <a:noFill/>
        </p:spPr>
        <p:txBody>
          <a:bodyPr wrap="none" rtlCol="0">
            <a:spAutoFit/>
          </a:bodyPr>
          <a:lstStyle/>
          <a:p>
            <a:r>
              <a:rPr lang="es-CO" sz="1200" dirty="0"/>
              <a:t>[3]</a:t>
            </a:r>
          </a:p>
        </p:txBody>
      </p:sp>
      <p:pic>
        <p:nvPicPr>
          <p:cNvPr id="4" name="Imagen 3">
            <a:extLst>
              <a:ext uri="{FF2B5EF4-FFF2-40B4-BE49-F238E27FC236}">
                <a16:creationId xmlns="" xmlns:a16="http://schemas.microsoft.com/office/drawing/2014/main" id="{ECEEA7DC-1F58-4AF2-AC19-771E0B12D75E}"/>
              </a:ext>
            </a:extLst>
          </p:cNvPr>
          <p:cNvPicPr>
            <a:picLocks noChangeAspect="1"/>
          </p:cNvPicPr>
          <p:nvPr/>
        </p:nvPicPr>
        <p:blipFill>
          <a:blip r:embed="rId3"/>
          <a:stretch>
            <a:fillRect/>
          </a:stretch>
        </p:blipFill>
        <p:spPr>
          <a:xfrm>
            <a:off x="5629832" y="2606769"/>
            <a:ext cx="4753046" cy="2479601"/>
          </a:xfrm>
          <a:prstGeom prst="rect">
            <a:avLst/>
          </a:prstGeom>
        </p:spPr>
      </p:pic>
      <p:sp>
        <p:nvSpPr>
          <p:cNvPr id="5" name="CuadroTexto 4">
            <a:extLst>
              <a:ext uri="{FF2B5EF4-FFF2-40B4-BE49-F238E27FC236}">
                <a16:creationId xmlns="" xmlns:a16="http://schemas.microsoft.com/office/drawing/2014/main" id="{D31921EB-0DBD-46AD-9A72-6C9135C67E60}"/>
              </a:ext>
            </a:extLst>
          </p:cNvPr>
          <p:cNvSpPr txBox="1"/>
          <p:nvPr/>
        </p:nvSpPr>
        <p:spPr>
          <a:xfrm>
            <a:off x="253592" y="1854781"/>
            <a:ext cx="4939970" cy="400110"/>
          </a:xfrm>
          <a:prstGeom prst="rect">
            <a:avLst/>
          </a:prstGeom>
          <a:noFill/>
        </p:spPr>
        <p:txBody>
          <a:bodyPr wrap="square" rtlCol="0">
            <a:spAutoFit/>
          </a:bodyPr>
          <a:lstStyle/>
          <a:p>
            <a:pPr marL="342900" indent="-342900">
              <a:buFont typeface="Wingdings" panose="05000000000000000000" pitchFamily="2" charset="2"/>
              <a:buChar char="Ø"/>
            </a:pPr>
            <a:r>
              <a:rPr lang="es-CO" sz="2000" dirty="0"/>
              <a:t>TOMAR MEJORES DECISIONES </a:t>
            </a:r>
          </a:p>
        </p:txBody>
      </p:sp>
      <p:pic>
        <p:nvPicPr>
          <p:cNvPr id="1026" name="Picture 2" descr="Franquicia pizza Hut - mundofranquicia">
            <a:extLst>
              <a:ext uri="{FF2B5EF4-FFF2-40B4-BE49-F238E27FC236}">
                <a16:creationId xmlns="" xmlns:a16="http://schemas.microsoft.com/office/drawing/2014/main" id="{579D6FD9-037A-4BD5-923C-EC418AFAC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92" y="2765538"/>
            <a:ext cx="4429803" cy="2320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6"/>
          <p:cNvPicPr preferRelativeResize="0"/>
          <p:nvPr/>
        </p:nvPicPr>
        <p:blipFill>
          <a:blip r:embed="rId3">
            <a:alphaModFix/>
          </a:blip>
          <a:stretch>
            <a:fillRect/>
          </a:stretch>
        </p:blipFill>
        <p:spPr>
          <a:xfrm>
            <a:off x="323107" y="2248624"/>
            <a:ext cx="4642788" cy="2844075"/>
          </a:xfrm>
          <a:prstGeom prst="rect">
            <a:avLst/>
          </a:prstGeom>
          <a:noFill/>
          <a:ln>
            <a:noFill/>
          </a:ln>
        </p:spPr>
      </p:pic>
      <p:sp>
        <p:nvSpPr>
          <p:cNvPr id="171" name="Google Shape;171;p6"/>
          <p:cNvSpPr txBox="1"/>
          <p:nvPr/>
        </p:nvSpPr>
        <p:spPr>
          <a:xfrm>
            <a:off x="8411450" y="1513125"/>
            <a:ext cx="3864600" cy="9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p>
        </p:txBody>
      </p:sp>
      <p:sp>
        <p:nvSpPr>
          <p:cNvPr id="172" name="Google Shape;172;p6"/>
          <p:cNvSpPr/>
          <p:nvPr/>
        </p:nvSpPr>
        <p:spPr>
          <a:xfrm>
            <a:off x="4982149" y="3178624"/>
            <a:ext cx="986981" cy="107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9;p9"/>
          <p:cNvSpPr/>
          <p:nvPr/>
        </p:nvSpPr>
        <p:spPr>
          <a:xfrm>
            <a:off x="6604941" y="5092699"/>
            <a:ext cx="2818339" cy="9924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CO" sz="2000" dirty="0">
                <a:solidFill>
                  <a:schemeClr val="bg2">
                    <a:lumMod val="10000"/>
                  </a:schemeClr>
                </a:solidFill>
              </a:rPr>
              <a:t>Simular programación de</a:t>
            </a:r>
          </a:p>
          <a:p>
            <a:pPr marL="0" lvl="0" indent="0" algn="ctr" rtl="0">
              <a:spcBef>
                <a:spcPts val="0"/>
              </a:spcBef>
              <a:spcAft>
                <a:spcPts val="0"/>
              </a:spcAft>
              <a:buClr>
                <a:schemeClr val="dk1"/>
              </a:buClr>
              <a:buSzPts val="1100"/>
              <a:buFont typeface="Arial"/>
              <a:buNone/>
            </a:pPr>
            <a:r>
              <a:rPr lang="es-CO" sz="2000" dirty="0">
                <a:solidFill>
                  <a:schemeClr val="bg2">
                    <a:lumMod val="10000"/>
                  </a:schemeClr>
                </a:solidFill>
              </a:rPr>
              <a:t>producción</a:t>
            </a:r>
            <a:endParaRPr dirty="0">
              <a:solidFill>
                <a:schemeClr val="bg2">
                  <a:lumMod val="10000"/>
                </a:schemeClr>
              </a:solidFill>
            </a:endParaRPr>
          </a:p>
        </p:txBody>
      </p:sp>
      <p:sp>
        <p:nvSpPr>
          <p:cNvPr id="2" name="CuadroTexto 1"/>
          <p:cNvSpPr txBox="1"/>
          <p:nvPr/>
        </p:nvSpPr>
        <p:spPr>
          <a:xfrm>
            <a:off x="1591200" y="5450400"/>
            <a:ext cx="356188" cy="276999"/>
          </a:xfrm>
          <a:prstGeom prst="rect">
            <a:avLst/>
          </a:prstGeom>
          <a:noFill/>
        </p:spPr>
        <p:txBody>
          <a:bodyPr wrap="none" rtlCol="0">
            <a:spAutoFit/>
          </a:bodyPr>
          <a:lstStyle/>
          <a:p>
            <a:r>
              <a:rPr lang="es-CO" sz="1200" dirty="0"/>
              <a:t>[4]</a:t>
            </a:r>
          </a:p>
        </p:txBody>
      </p:sp>
      <p:sp>
        <p:nvSpPr>
          <p:cNvPr id="3" name="CuadroTexto 2">
            <a:extLst>
              <a:ext uri="{FF2B5EF4-FFF2-40B4-BE49-F238E27FC236}">
                <a16:creationId xmlns="" xmlns:a16="http://schemas.microsoft.com/office/drawing/2014/main" id="{B957A29B-6C24-4FCE-B243-A8049D1D2D7F}"/>
              </a:ext>
            </a:extLst>
          </p:cNvPr>
          <p:cNvSpPr txBox="1"/>
          <p:nvPr/>
        </p:nvSpPr>
        <p:spPr>
          <a:xfrm>
            <a:off x="667715" y="930546"/>
            <a:ext cx="4939970" cy="400110"/>
          </a:xfrm>
          <a:prstGeom prst="rect">
            <a:avLst/>
          </a:prstGeom>
          <a:noFill/>
        </p:spPr>
        <p:txBody>
          <a:bodyPr wrap="square" rtlCol="0">
            <a:spAutoFit/>
          </a:bodyPr>
          <a:lstStyle/>
          <a:p>
            <a:pPr marL="342900" indent="-342900">
              <a:buFont typeface="Wingdings" panose="05000000000000000000" pitchFamily="2" charset="2"/>
              <a:buChar char="Ø"/>
            </a:pPr>
            <a:r>
              <a:rPr lang="es-CO" sz="2000" dirty="0"/>
              <a:t>REALIZAR ANALISIS DE RIESGOS</a:t>
            </a:r>
          </a:p>
        </p:txBody>
      </p:sp>
      <p:pic>
        <p:nvPicPr>
          <p:cNvPr id="2050" name="Picture 2" descr="Simio – Software simulación de procesos logísticos">
            <a:extLst>
              <a:ext uri="{FF2B5EF4-FFF2-40B4-BE49-F238E27FC236}">
                <a16:creationId xmlns="" xmlns:a16="http://schemas.microsoft.com/office/drawing/2014/main" id="{C9E30135-34CE-42D4-B5D8-FD00B1D80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384" y="2376624"/>
            <a:ext cx="4601020" cy="2588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7"/>
          <p:cNvPicPr preferRelativeResize="0"/>
          <p:nvPr/>
        </p:nvPicPr>
        <p:blipFill>
          <a:blip r:embed="rId3">
            <a:alphaModFix/>
          </a:blip>
          <a:stretch>
            <a:fillRect/>
          </a:stretch>
        </p:blipFill>
        <p:spPr>
          <a:xfrm>
            <a:off x="189481" y="2134544"/>
            <a:ext cx="4903200" cy="2934000"/>
          </a:xfrm>
          <a:prstGeom prst="rect">
            <a:avLst/>
          </a:prstGeom>
          <a:noFill/>
          <a:ln>
            <a:noFill/>
          </a:ln>
        </p:spPr>
      </p:pic>
      <p:sp>
        <p:nvSpPr>
          <p:cNvPr id="179" name="Google Shape;179;p7"/>
          <p:cNvSpPr/>
          <p:nvPr/>
        </p:nvSpPr>
        <p:spPr>
          <a:xfrm>
            <a:off x="5292298" y="3122294"/>
            <a:ext cx="641423" cy="958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p9"/>
          <p:cNvSpPr/>
          <p:nvPr/>
        </p:nvSpPr>
        <p:spPr>
          <a:xfrm>
            <a:off x="1050422" y="5416776"/>
            <a:ext cx="3041725" cy="975944"/>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CO" sz="2000" dirty="0">
                <a:solidFill>
                  <a:schemeClr val="bg2">
                    <a:lumMod val="10000"/>
                  </a:schemeClr>
                </a:solidFill>
              </a:rPr>
              <a:t>Responder grandes preguntas a través de la optimización.</a:t>
            </a:r>
            <a:endParaRPr dirty="0">
              <a:solidFill>
                <a:schemeClr val="bg2">
                  <a:lumMod val="10000"/>
                </a:schemeClr>
              </a:solidFill>
            </a:endParaRPr>
          </a:p>
        </p:txBody>
      </p:sp>
      <p:sp>
        <p:nvSpPr>
          <p:cNvPr id="2" name="CuadroTexto 1"/>
          <p:cNvSpPr txBox="1"/>
          <p:nvPr/>
        </p:nvSpPr>
        <p:spPr>
          <a:xfrm>
            <a:off x="189481" y="5139777"/>
            <a:ext cx="356188" cy="276999"/>
          </a:xfrm>
          <a:prstGeom prst="rect">
            <a:avLst/>
          </a:prstGeom>
          <a:noFill/>
        </p:spPr>
        <p:txBody>
          <a:bodyPr wrap="none" rtlCol="0">
            <a:spAutoFit/>
          </a:bodyPr>
          <a:lstStyle/>
          <a:p>
            <a:r>
              <a:rPr lang="es-CO" sz="1200" dirty="0"/>
              <a:t>[5]</a:t>
            </a:r>
          </a:p>
        </p:txBody>
      </p:sp>
      <p:sp>
        <p:nvSpPr>
          <p:cNvPr id="3" name="CuadroTexto 2">
            <a:extLst>
              <a:ext uri="{FF2B5EF4-FFF2-40B4-BE49-F238E27FC236}">
                <a16:creationId xmlns="" xmlns:a16="http://schemas.microsoft.com/office/drawing/2014/main" id="{B4361456-36C2-47BC-9047-CC105B4B2D06}"/>
              </a:ext>
            </a:extLst>
          </p:cNvPr>
          <p:cNvSpPr txBox="1"/>
          <p:nvPr/>
        </p:nvSpPr>
        <p:spPr>
          <a:xfrm>
            <a:off x="6133338" y="1641611"/>
            <a:ext cx="1797143" cy="400110"/>
          </a:xfrm>
          <a:prstGeom prst="rect">
            <a:avLst/>
          </a:prstGeom>
          <a:noFill/>
        </p:spPr>
        <p:txBody>
          <a:bodyPr wrap="square" rtlCol="0">
            <a:spAutoFit/>
          </a:bodyPr>
          <a:lstStyle/>
          <a:p>
            <a:pPr marL="342900" indent="-342900">
              <a:buFont typeface="Wingdings" panose="05000000000000000000" pitchFamily="2" charset="2"/>
              <a:buChar char="v"/>
            </a:pPr>
            <a:r>
              <a:rPr lang="es-CO" sz="2000" dirty="0"/>
              <a:t>Opt Quest</a:t>
            </a:r>
          </a:p>
        </p:txBody>
      </p:sp>
      <p:pic>
        <p:nvPicPr>
          <p:cNvPr id="3074" name="Picture 2" descr="Algoritmos de Búsqueda Dispersa aplicados a problemas de ...">
            <a:extLst>
              <a:ext uri="{FF2B5EF4-FFF2-40B4-BE49-F238E27FC236}">
                <a16:creationId xmlns="" xmlns:a16="http://schemas.microsoft.com/office/drawing/2014/main" id="{5310952F-D742-456A-A18A-913C697F8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338" y="2134544"/>
            <a:ext cx="393382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IDAD 4 REDES NEURONALES - INTELIGENCIA ARTIFICIAL">
            <a:extLst>
              <a:ext uri="{FF2B5EF4-FFF2-40B4-BE49-F238E27FC236}">
                <a16:creationId xmlns="" xmlns:a16="http://schemas.microsoft.com/office/drawing/2014/main" id="{F815E8E1-9C0D-4A6C-AF88-C6375FF841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338" y="4006116"/>
            <a:ext cx="3409372" cy="212485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 xmlns:a16="http://schemas.microsoft.com/office/drawing/2014/main" id="{E21A7A54-6C0A-4614-B1E5-24BB373D9C7A}"/>
              </a:ext>
            </a:extLst>
          </p:cNvPr>
          <p:cNvSpPr txBox="1"/>
          <p:nvPr/>
        </p:nvSpPr>
        <p:spPr>
          <a:xfrm>
            <a:off x="576100" y="1082946"/>
            <a:ext cx="6675620" cy="400110"/>
          </a:xfrm>
          <a:prstGeom prst="rect">
            <a:avLst/>
          </a:prstGeom>
          <a:noFill/>
        </p:spPr>
        <p:txBody>
          <a:bodyPr wrap="square" rtlCol="0">
            <a:spAutoFit/>
          </a:bodyPr>
          <a:lstStyle/>
          <a:p>
            <a:pPr marL="342900" indent="-342900">
              <a:buFont typeface="Wingdings" panose="05000000000000000000" pitchFamily="2" charset="2"/>
              <a:buChar char="Ø"/>
            </a:pPr>
            <a:r>
              <a:rPr lang="es-CO" sz="2000" dirty="0"/>
              <a:t>RESOLVER PROBLEMAS COMPLEJOS</a:t>
            </a: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8"/>
          <p:cNvSpPr txBox="1">
            <a:spLocks noGrp="1"/>
          </p:cNvSpPr>
          <p:nvPr>
            <p:ph type="title"/>
          </p:nvPr>
        </p:nvSpPr>
        <p:spPr>
          <a:xfrm>
            <a:off x="935053" y="363940"/>
            <a:ext cx="8596668" cy="132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4200" dirty="0">
                <a:solidFill>
                  <a:schemeClr val="bg2">
                    <a:lumMod val="10000"/>
                  </a:schemeClr>
                </a:solidFill>
                <a:latin typeface="Arial"/>
                <a:ea typeface="Arial"/>
                <a:cs typeface="Arial"/>
                <a:sym typeface="Arial"/>
              </a:rPr>
              <a:t>TIPOS DE SIMULACIÓN</a:t>
            </a:r>
            <a:endParaRPr sz="4200" dirty="0">
              <a:solidFill>
                <a:schemeClr val="bg2">
                  <a:lumMod val="10000"/>
                </a:schemeClr>
              </a:solidFill>
              <a:latin typeface="Arial"/>
              <a:ea typeface="Arial"/>
              <a:cs typeface="Arial"/>
              <a:sym typeface="Arial"/>
            </a:endParaRPr>
          </a:p>
        </p:txBody>
      </p:sp>
      <p:pic>
        <p:nvPicPr>
          <p:cNvPr id="186" name="Google Shape;186;p8"/>
          <p:cNvPicPr preferRelativeResize="0"/>
          <p:nvPr/>
        </p:nvPicPr>
        <p:blipFill>
          <a:blip r:embed="rId3">
            <a:alphaModFix/>
          </a:blip>
          <a:stretch>
            <a:fillRect/>
          </a:stretch>
        </p:blipFill>
        <p:spPr>
          <a:xfrm>
            <a:off x="935053" y="2006221"/>
            <a:ext cx="3664243" cy="3671248"/>
          </a:xfrm>
          <a:prstGeom prst="rect">
            <a:avLst/>
          </a:prstGeom>
          <a:noFill/>
          <a:ln>
            <a:noFill/>
          </a:ln>
        </p:spPr>
      </p:pic>
      <p:pic>
        <p:nvPicPr>
          <p:cNvPr id="187" name="Google Shape;187;p8"/>
          <p:cNvPicPr preferRelativeResize="0"/>
          <p:nvPr/>
        </p:nvPicPr>
        <p:blipFill>
          <a:blip r:embed="rId4">
            <a:alphaModFix/>
          </a:blip>
          <a:stretch>
            <a:fillRect/>
          </a:stretch>
        </p:blipFill>
        <p:spPr>
          <a:xfrm>
            <a:off x="5793191" y="2006221"/>
            <a:ext cx="3364458" cy="3671248"/>
          </a:xfrm>
          <a:prstGeom prst="rect">
            <a:avLst/>
          </a:prstGeom>
          <a:noFill/>
          <a:ln>
            <a:noFill/>
          </a:ln>
        </p:spPr>
      </p:pic>
      <p:sp>
        <p:nvSpPr>
          <p:cNvPr id="2" name="CuadroTexto 1"/>
          <p:cNvSpPr txBox="1"/>
          <p:nvPr/>
        </p:nvSpPr>
        <p:spPr>
          <a:xfrm>
            <a:off x="935053" y="5677469"/>
            <a:ext cx="356188" cy="276999"/>
          </a:xfrm>
          <a:prstGeom prst="rect">
            <a:avLst/>
          </a:prstGeom>
          <a:noFill/>
        </p:spPr>
        <p:txBody>
          <a:bodyPr wrap="none" rtlCol="0">
            <a:spAutoFit/>
          </a:bodyPr>
          <a:lstStyle/>
          <a:p>
            <a:r>
              <a:rPr lang="es-CO" sz="1200" dirty="0"/>
              <a:t>[6]</a:t>
            </a:r>
          </a:p>
        </p:txBody>
      </p:sp>
      <p:sp>
        <p:nvSpPr>
          <p:cNvPr id="3" name="CuadroTexto 2"/>
          <p:cNvSpPr txBox="1"/>
          <p:nvPr/>
        </p:nvSpPr>
        <p:spPr>
          <a:xfrm>
            <a:off x="5793191" y="5677468"/>
            <a:ext cx="356188" cy="276999"/>
          </a:xfrm>
          <a:prstGeom prst="rect">
            <a:avLst/>
          </a:prstGeom>
          <a:noFill/>
        </p:spPr>
        <p:txBody>
          <a:bodyPr wrap="none" rtlCol="0">
            <a:spAutoFit/>
          </a:bodyPr>
          <a:lstStyle/>
          <a:p>
            <a:r>
              <a:rPr lang="es-CO" sz="1200" dirty="0"/>
              <a:t>[7]</a:t>
            </a:r>
          </a:p>
        </p:txBody>
      </p:sp>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1"/>
        <p:cNvGrpSpPr/>
        <p:nvPr/>
      </p:nvGrpSpPr>
      <p:grpSpPr>
        <a:xfrm>
          <a:off x="0" y="0"/>
          <a:ext cx="0" cy="0"/>
          <a:chOff x="0" y="0"/>
          <a:chExt cx="0" cy="0"/>
        </a:xfrm>
      </p:grpSpPr>
      <p:sp>
        <p:nvSpPr>
          <p:cNvPr id="192" name="Google Shape;192;p9"/>
          <p:cNvSpPr txBox="1">
            <a:spLocks noGrp="1"/>
          </p:cNvSpPr>
          <p:nvPr>
            <p:ph type="title"/>
          </p:nvPr>
        </p:nvSpPr>
        <p:spPr>
          <a:xfrm>
            <a:off x="236699" y="431473"/>
            <a:ext cx="9540347"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s-CO" sz="4200" dirty="0">
                <a:solidFill>
                  <a:schemeClr val="bg2">
                    <a:lumMod val="10000"/>
                  </a:schemeClr>
                </a:solidFill>
                <a:latin typeface="Arial"/>
                <a:ea typeface="Arial"/>
                <a:cs typeface="Arial"/>
                <a:sym typeface="Arial"/>
              </a:rPr>
              <a:t>SIMULACIÓN EVENTOS DISCRETOS</a:t>
            </a:r>
            <a:endParaRPr sz="4200" dirty="0">
              <a:solidFill>
                <a:schemeClr val="bg2">
                  <a:lumMod val="10000"/>
                </a:schemeClr>
              </a:solidFill>
              <a:latin typeface="Arial"/>
              <a:ea typeface="Arial"/>
              <a:cs typeface="Arial"/>
              <a:sym typeface="Arial"/>
            </a:endParaRPr>
          </a:p>
        </p:txBody>
      </p:sp>
      <p:sp>
        <p:nvSpPr>
          <p:cNvPr id="198" name="Google Shape;198;p9"/>
          <p:cNvSpPr/>
          <p:nvPr/>
        </p:nvSpPr>
        <p:spPr>
          <a:xfrm>
            <a:off x="6514216" y="2216872"/>
            <a:ext cx="2825700" cy="64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CO" dirty="0"/>
              <a:t>        </a:t>
            </a:r>
            <a:r>
              <a:rPr lang="es-CO" sz="2200" dirty="0"/>
              <a:t>BENEFICIOS</a:t>
            </a:r>
            <a:endParaRPr sz="2200" dirty="0"/>
          </a:p>
        </p:txBody>
      </p:sp>
      <p:sp>
        <p:nvSpPr>
          <p:cNvPr id="199" name="Google Shape;199;p9"/>
          <p:cNvSpPr/>
          <p:nvPr/>
        </p:nvSpPr>
        <p:spPr>
          <a:xfrm>
            <a:off x="6096000" y="3157570"/>
            <a:ext cx="3831417" cy="2606107"/>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CO" sz="2000" dirty="0">
                <a:solidFill>
                  <a:schemeClr val="bg2">
                    <a:lumMod val="10000"/>
                  </a:schemeClr>
                </a:solidFill>
              </a:rPr>
              <a:t>Aprovecha la nube</a:t>
            </a:r>
            <a:endParaRPr sz="2000" dirty="0">
              <a:solidFill>
                <a:schemeClr val="bg2">
                  <a:lumMod val="10000"/>
                </a:schemeClr>
              </a:solidFill>
            </a:endParaRPr>
          </a:p>
          <a:p>
            <a:pPr marL="0" lvl="0" indent="0" algn="l" rtl="0">
              <a:spcBef>
                <a:spcPts val="0"/>
              </a:spcBef>
              <a:spcAft>
                <a:spcPts val="0"/>
              </a:spcAft>
              <a:buClr>
                <a:schemeClr val="dk1"/>
              </a:buClr>
              <a:buSzPts val="1100"/>
              <a:buFont typeface="Arial"/>
              <a:buNone/>
            </a:pPr>
            <a:endParaRPr sz="2000" dirty="0">
              <a:solidFill>
                <a:schemeClr val="bg2">
                  <a:lumMod val="10000"/>
                </a:schemeClr>
              </a:solidFill>
            </a:endParaRPr>
          </a:p>
          <a:p>
            <a:pPr marL="0" lvl="0" indent="0" algn="l" rtl="0">
              <a:spcBef>
                <a:spcPts val="0"/>
              </a:spcBef>
              <a:spcAft>
                <a:spcPts val="0"/>
              </a:spcAft>
              <a:buClr>
                <a:schemeClr val="dk1"/>
              </a:buClr>
              <a:buSzPts val="1100"/>
              <a:buFont typeface="Arial"/>
              <a:buNone/>
            </a:pPr>
            <a:r>
              <a:rPr lang="es-CO" sz="2000" dirty="0">
                <a:solidFill>
                  <a:schemeClr val="bg2">
                    <a:lumMod val="10000"/>
                  </a:schemeClr>
                </a:solidFill>
              </a:rPr>
              <a:t>Simulaciones Optimizadas</a:t>
            </a:r>
            <a:endParaRPr sz="2000" dirty="0">
              <a:solidFill>
                <a:schemeClr val="bg2">
                  <a:lumMod val="10000"/>
                </a:schemeClr>
              </a:solidFill>
            </a:endParaRPr>
          </a:p>
          <a:p>
            <a:pPr marL="0" lvl="0" indent="0" algn="l" rtl="0">
              <a:spcBef>
                <a:spcPts val="0"/>
              </a:spcBef>
              <a:spcAft>
                <a:spcPts val="0"/>
              </a:spcAft>
              <a:buClr>
                <a:schemeClr val="dk1"/>
              </a:buClr>
              <a:buSzPts val="1100"/>
              <a:buFont typeface="Arial"/>
              <a:buNone/>
            </a:pPr>
            <a:endParaRPr sz="2000" dirty="0">
              <a:solidFill>
                <a:schemeClr val="bg2">
                  <a:lumMod val="10000"/>
                </a:schemeClr>
              </a:solidFill>
            </a:endParaRPr>
          </a:p>
          <a:p>
            <a:pPr marL="0" lvl="0" indent="0" algn="l" rtl="0">
              <a:spcBef>
                <a:spcPts val="0"/>
              </a:spcBef>
              <a:spcAft>
                <a:spcPts val="0"/>
              </a:spcAft>
              <a:buClr>
                <a:schemeClr val="dk1"/>
              </a:buClr>
              <a:buSzPts val="1100"/>
              <a:buFont typeface="Arial"/>
              <a:buNone/>
            </a:pPr>
            <a:r>
              <a:rPr lang="es-CO" sz="2000" dirty="0">
                <a:solidFill>
                  <a:schemeClr val="bg2">
                    <a:lumMod val="10000"/>
                  </a:schemeClr>
                </a:solidFill>
              </a:rPr>
              <a:t>Experimentación y Validación</a:t>
            </a:r>
            <a:endParaRPr dirty="0">
              <a:solidFill>
                <a:schemeClr val="bg2">
                  <a:lumMod val="10000"/>
                </a:schemeClr>
              </a:solidFill>
            </a:endParaRPr>
          </a:p>
        </p:txBody>
      </p:sp>
      <p:pic>
        <p:nvPicPr>
          <p:cNvPr id="6" name="Imagen 5">
            <a:extLst>
              <a:ext uri="{FF2B5EF4-FFF2-40B4-BE49-F238E27FC236}">
                <a16:creationId xmlns="" xmlns:a16="http://schemas.microsoft.com/office/drawing/2014/main" id="{6ADE2DA8-6721-4795-AB4D-340A1001ADDC}"/>
              </a:ext>
            </a:extLst>
          </p:cNvPr>
          <p:cNvPicPr>
            <a:picLocks noChangeAspect="1"/>
          </p:cNvPicPr>
          <p:nvPr/>
        </p:nvPicPr>
        <p:blipFill>
          <a:blip r:embed="rId3"/>
          <a:stretch>
            <a:fillRect/>
          </a:stretch>
        </p:blipFill>
        <p:spPr>
          <a:xfrm>
            <a:off x="236699" y="2539222"/>
            <a:ext cx="5441087" cy="177955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19590"/>
    </mc:Choice>
    <mc:Fallback xmlns="">
      <p:transition advClick="0" advTm="19590"/>
    </mc:Fallback>
  </mc:AlternateContent>
  <p:timing>
    <p:tnLst>
      <p:par>
        <p:cTn id="1" dur="indefinite" restart="never" nodeType="tmRoot"/>
      </p:par>
    </p:tnLst>
  </p:timing>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TM02900688[[fn=Faceta]]</Template>
  <TotalTime>974</TotalTime>
  <Words>445</Words>
  <Application>Microsoft Office PowerPoint</Application>
  <PresentationFormat>Panorámica</PresentationFormat>
  <Paragraphs>92</Paragraphs>
  <Slides>20</Slides>
  <Notes>20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20</vt:i4>
      </vt:variant>
    </vt:vector>
  </HeadingPairs>
  <TitlesOfParts>
    <vt:vector size="26" baseType="lpstr">
      <vt:lpstr>Calibri</vt:lpstr>
      <vt:lpstr>Trebuchet MS</vt:lpstr>
      <vt:lpstr>Wingdings 3</vt:lpstr>
      <vt:lpstr>Arial</vt:lpstr>
      <vt:lpstr>Wingdings</vt:lpstr>
      <vt:lpstr>Faceta</vt:lpstr>
      <vt:lpstr>Presentación de PowerPoint</vt:lpstr>
      <vt:lpstr>Presentación de PowerPoint</vt:lpstr>
      <vt:lpstr>Presentación de PowerPoint</vt:lpstr>
      <vt:lpstr>Presentación de PowerPoint</vt:lpstr>
      <vt:lpstr>SIMIO PERMITE</vt:lpstr>
      <vt:lpstr>Presentación de PowerPoint</vt:lpstr>
      <vt:lpstr>Presentación de PowerPoint</vt:lpstr>
      <vt:lpstr>TIPOS DE SIMULACIÓN</vt:lpstr>
      <vt:lpstr>SIMULACIÓN EVENTOS DISCRETOS</vt:lpstr>
      <vt:lpstr>SIMULACIÓN BASADO EN AGENTES</vt:lpstr>
      <vt:lpstr>SIMULACIÓN CONTINUA</vt:lpstr>
      <vt:lpstr>Presentación de PowerPoint</vt:lpstr>
      <vt:lpstr>¿POR QUÉ USAR SIMIO?</vt:lpstr>
      <vt:lpstr>BENEFICIOS</vt:lpstr>
      <vt:lpstr>Presentación de PowerPoint</vt:lpstr>
      <vt:lpstr>Presentación de PowerPoint</vt:lpstr>
      <vt:lpstr>CASOS DE ESTUDIO</vt:lpstr>
      <vt:lpstr>PROGRAMA ACADÉMICO</vt:lpstr>
      <vt:lpstr>COMPETENCIAS DE SIMULACIÓN</vt:lpstr>
      <vt:lpstr>REFERENCIAS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ALEX</dc:creator>
  <cp:lastModifiedBy>ALEX</cp:lastModifiedBy>
  <cp:revision>46</cp:revision>
  <dcterms:created xsi:type="dcterms:W3CDTF">2020-07-26T15:43:32Z</dcterms:created>
  <dcterms:modified xsi:type="dcterms:W3CDTF">2020-07-29T14:25:12Z</dcterms:modified>
</cp:coreProperties>
</file>